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sldIdLst>
    <p:sldId id="521" r:id="rId2"/>
    <p:sldId id="523" r:id="rId3"/>
    <p:sldId id="424" r:id="rId4"/>
    <p:sldId id="538" r:id="rId5"/>
    <p:sldId id="539" r:id="rId6"/>
    <p:sldId id="537" r:id="rId7"/>
    <p:sldId id="540" r:id="rId8"/>
    <p:sldId id="541" r:id="rId9"/>
    <p:sldId id="542" r:id="rId10"/>
    <p:sldId id="543" r:id="rId11"/>
    <p:sldId id="530" r:id="rId12"/>
    <p:sldId id="545" r:id="rId13"/>
    <p:sldId id="546" r:id="rId14"/>
    <p:sldId id="547" r:id="rId15"/>
    <p:sldId id="548" r:id="rId16"/>
    <p:sldId id="525" r:id="rId17"/>
    <p:sldId id="524" r:id="rId18"/>
    <p:sldId id="532" r:id="rId19"/>
    <p:sldId id="534" r:id="rId20"/>
    <p:sldId id="535" r:id="rId21"/>
    <p:sldId id="536" r:id="rId22"/>
    <p:sldId id="526" r:id="rId23"/>
    <p:sldId id="544" r:id="rId24"/>
    <p:sldId id="550" r:id="rId25"/>
    <p:sldId id="552" r:id="rId26"/>
    <p:sldId id="551" r:id="rId27"/>
    <p:sldId id="553" r:id="rId28"/>
    <p:sldId id="554" r:id="rId29"/>
    <p:sldId id="555" r:id="rId30"/>
    <p:sldId id="556" r:id="rId31"/>
    <p:sldId id="528" r:id="rId32"/>
  </p:sldIdLst>
  <p:sldSz cx="12192000" cy="6858000"/>
  <p:notesSz cx="6858000" cy="9144000"/>
  <p:embeddedFontLst>
    <p:embeddedFont>
      <p:font typeface="Source Han Sans K Light" panose="02010600030101010101" charset="-128"/>
      <p:regular r:id="rId34"/>
    </p:embeddedFont>
    <p:embeddedFont>
      <p:font typeface="等线" panose="02010600030101010101" pitchFamily="2" charset="-122"/>
      <p:regular r:id="rId35"/>
      <p:bold r:id="rId36"/>
    </p:embeddedFont>
    <p:embeddedFont>
      <p:font typeface="华光琥珀_CNKI" panose="02000500000000000000" pitchFamily="2" charset="-122"/>
      <p:regular r:id="rId37"/>
    </p:embeddedFont>
    <p:embeddedFont>
      <p:font typeface="华光综艺_CNKI" panose="02000500000000000000" pitchFamily="2" charset="-122"/>
      <p:regular r:id="rId38"/>
    </p:embeddedFont>
    <p:embeddedFont>
      <p:font typeface="庞门正道标题体" panose="02010600030101010101" charset="-122"/>
      <p:regular r:id="rId39"/>
    </p:embeddedFont>
    <p:embeddedFont>
      <p:font typeface="字魂71号-御守锦书" panose="02010600030101010101" charset="-122"/>
      <p:regular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方 莹" initials="方" lastIdx="3" clrIdx="0">
    <p:extLst>
      <p:ext uri="{19B8F6BF-5375-455C-9EA6-DF929625EA0E}">
        <p15:presenceInfo xmlns:p15="http://schemas.microsoft.com/office/powerpoint/2012/main" userId="eb5e6eb6a628b3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BDBA"/>
    <a:srgbClr val="778495"/>
    <a:srgbClr val="FFF6F8"/>
    <a:srgbClr val="FFB1C0"/>
    <a:srgbClr val="A4CAE3"/>
    <a:srgbClr val="8B8B8B"/>
    <a:srgbClr val="4E74C7"/>
    <a:srgbClr val="62ACC9"/>
    <a:srgbClr val="E56A6A"/>
    <a:srgbClr val="44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1477" autoAdjust="0"/>
  </p:normalViewPr>
  <p:slideViewPr>
    <p:cSldViewPr snapToGrid="0">
      <p:cViewPr varScale="1">
        <p:scale>
          <a:sx n="114" d="100"/>
          <a:sy n="114" d="100"/>
        </p:scale>
        <p:origin x="76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9F9E9B-F136-41F4-A294-882EE575A8BA}" type="datetimeFigureOut">
              <a:rPr lang="zh-CN" altLang="en-US" smtClean="0"/>
              <a:t>2021/4/26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CB871-BFD3-4900-8122-25997EFEA37E}" type="slidenum">
              <a:rPr lang="zh-CN" altLang="en-US" smtClean="0"/>
              <a:t>‹#›</a:t>
            </a:fld>
            <a:endParaRPr lang="zh-CN" altLang="en-US"/>
          </a:p>
        </p:txBody>
      </p:sp>
    </p:spTree>
    <p:extLst>
      <p:ext uri="{BB962C8B-B14F-4D97-AF65-F5344CB8AC3E}">
        <p14:creationId xmlns:p14="http://schemas.microsoft.com/office/powerpoint/2010/main" val="46725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12</a:t>
            </a:fld>
            <a:endParaRPr kumimoji="1" lang="zh-CN" altLang="en-US"/>
          </a:p>
        </p:txBody>
      </p:sp>
    </p:spTree>
    <p:extLst>
      <p:ext uri="{BB962C8B-B14F-4D97-AF65-F5344CB8AC3E}">
        <p14:creationId xmlns:p14="http://schemas.microsoft.com/office/powerpoint/2010/main" val="4258477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13</a:t>
            </a:fld>
            <a:endParaRPr kumimoji="1" lang="zh-CN" altLang="en-US"/>
          </a:p>
        </p:txBody>
      </p:sp>
    </p:spTree>
    <p:extLst>
      <p:ext uri="{BB962C8B-B14F-4D97-AF65-F5344CB8AC3E}">
        <p14:creationId xmlns:p14="http://schemas.microsoft.com/office/powerpoint/2010/main" val="1734252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14</a:t>
            </a:fld>
            <a:endParaRPr kumimoji="1" lang="zh-CN" altLang="en-US"/>
          </a:p>
        </p:txBody>
      </p:sp>
    </p:spTree>
    <p:extLst>
      <p:ext uri="{BB962C8B-B14F-4D97-AF65-F5344CB8AC3E}">
        <p14:creationId xmlns:p14="http://schemas.microsoft.com/office/powerpoint/2010/main" val="30900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15</a:t>
            </a:fld>
            <a:endParaRPr kumimoji="1" lang="zh-CN" altLang="en-US"/>
          </a:p>
        </p:txBody>
      </p:sp>
    </p:spTree>
    <p:extLst>
      <p:ext uri="{BB962C8B-B14F-4D97-AF65-F5344CB8AC3E}">
        <p14:creationId xmlns:p14="http://schemas.microsoft.com/office/powerpoint/2010/main" val="764661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16</a:t>
            </a:fld>
            <a:endParaRPr kumimoji="1" lang="zh-CN" altLang="en-US"/>
          </a:p>
        </p:txBody>
      </p:sp>
    </p:spTree>
    <p:extLst>
      <p:ext uri="{BB962C8B-B14F-4D97-AF65-F5344CB8AC3E}">
        <p14:creationId xmlns:p14="http://schemas.microsoft.com/office/powerpoint/2010/main" val="1004975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17</a:t>
            </a:fld>
            <a:endParaRPr kumimoji="1" lang="zh-CN" altLang="en-US"/>
          </a:p>
        </p:txBody>
      </p:sp>
    </p:spTree>
    <p:extLst>
      <p:ext uri="{BB962C8B-B14F-4D97-AF65-F5344CB8AC3E}">
        <p14:creationId xmlns:p14="http://schemas.microsoft.com/office/powerpoint/2010/main" val="77545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18</a:t>
            </a:fld>
            <a:endParaRPr kumimoji="1" lang="zh-CN" altLang="en-US"/>
          </a:p>
        </p:txBody>
      </p:sp>
    </p:spTree>
    <p:extLst>
      <p:ext uri="{BB962C8B-B14F-4D97-AF65-F5344CB8AC3E}">
        <p14:creationId xmlns:p14="http://schemas.microsoft.com/office/powerpoint/2010/main" val="598350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19</a:t>
            </a:fld>
            <a:endParaRPr kumimoji="1" lang="zh-CN" altLang="en-US"/>
          </a:p>
        </p:txBody>
      </p:sp>
    </p:spTree>
    <p:extLst>
      <p:ext uri="{BB962C8B-B14F-4D97-AF65-F5344CB8AC3E}">
        <p14:creationId xmlns:p14="http://schemas.microsoft.com/office/powerpoint/2010/main" val="4063362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20</a:t>
            </a:fld>
            <a:endParaRPr kumimoji="1" lang="zh-CN" altLang="en-US"/>
          </a:p>
        </p:txBody>
      </p:sp>
    </p:spTree>
    <p:extLst>
      <p:ext uri="{BB962C8B-B14F-4D97-AF65-F5344CB8AC3E}">
        <p14:creationId xmlns:p14="http://schemas.microsoft.com/office/powerpoint/2010/main" val="1294511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21</a:t>
            </a:fld>
            <a:endParaRPr kumimoji="1" lang="zh-CN" altLang="en-US"/>
          </a:p>
        </p:txBody>
      </p:sp>
    </p:spTree>
    <p:extLst>
      <p:ext uri="{BB962C8B-B14F-4D97-AF65-F5344CB8AC3E}">
        <p14:creationId xmlns:p14="http://schemas.microsoft.com/office/powerpoint/2010/main" val="1915272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a:t>
            </a:fld>
            <a:endParaRPr kumimoji="1" lang="zh-CN" altLang="en-US"/>
          </a:p>
        </p:txBody>
      </p:sp>
    </p:spTree>
    <p:extLst>
      <p:ext uri="{BB962C8B-B14F-4D97-AF65-F5344CB8AC3E}">
        <p14:creationId xmlns:p14="http://schemas.microsoft.com/office/powerpoint/2010/main" val="1761029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22</a:t>
            </a:fld>
            <a:endParaRPr kumimoji="1" lang="zh-CN" altLang="en-US"/>
          </a:p>
        </p:txBody>
      </p:sp>
    </p:spTree>
    <p:extLst>
      <p:ext uri="{BB962C8B-B14F-4D97-AF65-F5344CB8AC3E}">
        <p14:creationId xmlns:p14="http://schemas.microsoft.com/office/powerpoint/2010/main" val="4252605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23</a:t>
            </a:fld>
            <a:endParaRPr kumimoji="1" lang="zh-CN" altLang="en-US"/>
          </a:p>
        </p:txBody>
      </p:sp>
    </p:spTree>
    <p:extLst>
      <p:ext uri="{BB962C8B-B14F-4D97-AF65-F5344CB8AC3E}">
        <p14:creationId xmlns:p14="http://schemas.microsoft.com/office/powerpoint/2010/main" val="689797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24</a:t>
            </a:fld>
            <a:endParaRPr kumimoji="1" lang="zh-CN" altLang="en-US"/>
          </a:p>
        </p:txBody>
      </p:sp>
    </p:spTree>
    <p:extLst>
      <p:ext uri="{BB962C8B-B14F-4D97-AF65-F5344CB8AC3E}">
        <p14:creationId xmlns:p14="http://schemas.microsoft.com/office/powerpoint/2010/main" val="1372991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25</a:t>
            </a:fld>
            <a:endParaRPr kumimoji="1" lang="zh-CN" altLang="en-US"/>
          </a:p>
        </p:txBody>
      </p:sp>
    </p:spTree>
    <p:extLst>
      <p:ext uri="{BB962C8B-B14F-4D97-AF65-F5344CB8AC3E}">
        <p14:creationId xmlns:p14="http://schemas.microsoft.com/office/powerpoint/2010/main" val="1418526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26</a:t>
            </a:fld>
            <a:endParaRPr kumimoji="1" lang="zh-CN" altLang="en-US"/>
          </a:p>
        </p:txBody>
      </p:sp>
    </p:spTree>
    <p:extLst>
      <p:ext uri="{BB962C8B-B14F-4D97-AF65-F5344CB8AC3E}">
        <p14:creationId xmlns:p14="http://schemas.microsoft.com/office/powerpoint/2010/main" val="1933461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27</a:t>
            </a:fld>
            <a:endParaRPr kumimoji="1" lang="zh-CN" altLang="en-US"/>
          </a:p>
        </p:txBody>
      </p:sp>
    </p:spTree>
    <p:extLst>
      <p:ext uri="{BB962C8B-B14F-4D97-AF65-F5344CB8AC3E}">
        <p14:creationId xmlns:p14="http://schemas.microsoft.com/office/powerpoint/2010/main" val="3381314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28</a:t>
            </a:fld>
            <a:endParaRPr kumimoji="1" lang="zh-CN" altLang="en-US"/>
          </a:p>
        </p:txBody>
      </p:sp>
    </p:spTree>
    <p:extLst>
      <p:ext uri="{BB962C8B-B14F-4D97-AF65-F5344CB8AC3E}">
        <p14:creationId xmlns:p14="http://schemas.microsoft.com/office/powerpoint/2010/main" val="2760558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29</a:t>
            </a:fld>
            <a:endParaRPr kumimoji="1" lang="zh-CN" altLang="en-US"/>
          </a:p>
        </p:txBody>
      </p:sp>
    </p:spTree>
    <p:extLst>
      <p:ext uri="{BB962C8B-B14F-4D97-AF65-F5344CB8AC3E}">
        <p14:creationId xmlns:p14="http://schemas.microsoft.com/office/powerpoint/2010/main" val="1318513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30</a:t>
            </a:fld>
            <a:endParaRPr kumimoji="1" lang="zh-CN" altLang="en-US"/>
          </a:p>
        </p:txBody>
      </p:sp>
    </p:spTree>
    <p:extLst>
      <p:ext uri="{BB962C8B-B14F-4D97-AF65-F5344CB8AC3E}">
        <p14:creationId xmlns:p14="http://schemas.microsoft.com/office/powerpoint/2010/main" val="3164280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a:t>
            </a:fld>
            <a:endParaRPr kumimoji="1" lang="zh-CN" altLang="en-US"/>
          </a:p>
        </p:txBody>
      </p:sp>
    </p:spTree>
    <p:extLst>
      <p:ext uri="{BB962C8B-B14F-4D97-AF65-F5344CB8AC3E}">
        <p14:creationId xmlns:p14="http://schemas.microsoft.com/office/powerpoint/2010/main" val="286564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a:t>
            </a:fld>
            <a:endParaRPr kumimoji="1" lang="zh-CN" altLang="en-US"/>
          </a:p>
        </p:txBody>
      </p:sp>
    </p:spTree>
    <p:extLst>
      <p:ext uri="{BB962C8B-B14F-4D97-AF65-F5344CB8AC3E}">
        <p14:creationId xmlns:p14="http://schemas.microsoft.com/office/powerpoint/2010/main" val="1607873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a:t>
            </a:fld>
            <a:endParaRPr kumimoji="1" lang="zh-CN" altLang="en-US"/>
          </a:p>
        </p:txBody>
      </p:sp>
    </p:spTree>
    <p:extLst>
      <p:ext uri="{BB962C8B-B14F-4D97-AF65-F5344CB8AC3E}">
        <p14:creationId xmlns:p14="http://schemas.microsoft.com/office/powerpoint/2010/main" val="2514749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a:t>
            </a:fld>
            <a:endParaRPr kumimoji="1" lang="zh-CN" altLang="en-US"/>
          </a:p>
        </p:txBody>
      </p:sp>
    </p:spTree>
    <p:extLst>
      <p:ext uri="{BB962C8B-B14F-4D97-AF65-F5344CB8AC3E}">
        <p14:creationId xmlns:p14="http://schemas.microsoft.com/office/powerpoint/2010/main" val="3061529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a:t>
            </a:fld>
            <a:endParaRPr kumimoji="1" lang="zh-CN" altLang="en-US"/>
          </a:p>
        </p:txBody>
      </p:sp>
    </p:spTree>
    <p:extLst>
      <p:ext uri="{BB962C8B-B14F-4D97-AF65-F5344CB8AC3E}">
        <p14:creationId xmlns:p14="http://schemas.microsoft.com/office/powerpoint/2010/main" val="328810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10</a:t>
            </a:fld>
            <a:endParaRPr kumimoji="1" lang="zh-CN" altLang="en-US"/>
          </a:p>
        </p:txBody>
      </p:sp>
    </p:spTree>
    <p:extLst>
      <p:ext uri="{BB962C8B-B14F-4D97-AF65-F5344CB8AC3E}">
        <p14:creationId xmlns:p14="http://schemas.microsoft.com/office/powerpoint/2010/main" val="1052332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11</a:t>
            </a:fld>
            <a:endParaRPr kumimoji="1" lang="zh-CN" altLang="en-US"/>
          </a:p>
        </p:txBody>
      </p:sp>
    </p:spTree>
    <p:extLst>
      <p:ext uri="{BB962C8B-B14F-4D97-AF65-F5344CB8AC3E}">
        <p14:creationId xmlns:p14="http://schemas.microsoft.com/office/powerpoint/2010/main" val="3804216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E3DF1-0C51-4660-BC8A-BF934AF11DB9}"/>
              </a:ext>
            </a:extLst>
          </p:cNvPr>
          <p:cNvSpPr>
            <a:spLocks noGrp="1"/>
          </p:cNvSpPr>
          <p:nvPr>
            <p:ph type="ctrTitle"/>
          </p:nvPr>
        </p:nvSpPr>
        <p:spPr>
          <a:xfrm>
            <a:off x="1524000" y="1122363"/>
            <a:ext cx="9144000" cy="2387600"/>
          </a:xfrm>
        </p:spPr>
        <p:txBody>
          <a:bodyPr anchor="b"/>
          <a:lstStyle>
            <a:lvl1pPr algn="ctr">
              <a:defRPr sz="6000">
                <a:solidFill>
                  <a:schemeClr val="dk2">
                    <a:lumMod val="100000"/>
                  </a:schemeClr>
                </a:solidFill>
              </a:defRPr>
            </a:lvl1pPr>
          </a:lstStyle>
          <a:p>
            <a:r>
              <a:rPr lang="zh-CN" altLang="en-US"/>
              <a:t>单击此处编辑母版标题样式</a:t>
            </a:r>
          </a:p>
        </p:txBody>
      </p:sp>
      <p:sp>
        <p:nvSpPr>
          <p:cNvPr id="3" name="副标题 2">
            <a:extLst>
              <a:ext uri="{FF2B5EF4-FFF2-40B4-BE49-F238E27FC236}">
                <a16:creationId xmlns:a16="http://schemas.microsoft.com/office/drawing/2014/main" id="{43D6ECE0-D07D-43B6-9274-116797867898}"/>
              </a:ext>
            </a:extLst>
          </p:cNvPr>
          <p:cNvSpPr>
            <a:spLocks noGrp="1"/>
          </p:cNvSpPr>
          <p:nvPr>
            <p:ph type="subTitle" idx="1"/>
          </p:nvPr>
        </p:nvSpPr>
        <p:spPr>
          <a:xfrm>
            <a:off x="1524000" y="3602038"/>
            <a:ext cx="9144000" cy="1655762"/>
          </a:xfrm>
        </p:spPr>
        <p:txBody>
          <a:bodyPr/>
          <a:lstStyle>
            <a:lvl1pPr marL="0" indent="0" algn="ctr">
              <a:buNone/>
              <a:defRPr sz="2400">
                <a:solidFill>
                  <a:schemeClr val="dk2">
                    <a:lumMod val="10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EE912FE-A8F5-4101-8728-E32E13DF0001}"/>
              </a:ext>
            </a:extLst>
          </p:cNvPr>
          <p:cNvSpPr>
            <a:spLocks noGrp="1"/>
          </p:cNvSpPr>
          <p:nvPr>
            <p:ph type="dt" sz="half" idx="10"/>
          </p:nvPr>
        </p:nvSpPr>
        <p:spPr/>
        <p:txBody>
          <a:bodyPr/>
          <a:lstStyle>
            <a:lvl1pPr>
              <a:defRPr>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5" name="页脚占位符 4">
            <a:extLst>
              <a:ext uri="{FF2B5EF4-FFF2-40B4-BE49-F238E27FC236}">
                <a16:creationId xmlns:a16="http://schemas.microsoft.com/office/drawing/2014/main" id="{3F440A87-FC9C-4AA6-B6A6-FC7A9251A2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55EE2C-0B41-44F2-ABE1-A73D90D1A87A}"/>
              </a:ext>
            </a:extLst>
          </p:cNvPr>
          <p:cNvSpPr>
            <a:spLocks noGrp="1"/>
          </p:cNvSpPr>
          <p:nvPr>
            <p:ph type="sldNum" sz="quarter" idx="12"/>
          </p:nvPr>
        </p:nvSpPr>
        <p:spPr/>
        <p:txBody>
          <a:bodyPr/>
          <a:lstStyle>
            <a:lvl1pPr>
              <a:defRPr>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241371201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82721-AC8B-4B8B-8F6B-D1F0BCFC2D15}"/>
              </a:ext>
            </a:extLst>
          </p:cNvPr>
          <p:cNvSpPr>
            <a:spLocks noGrp="1"/>
          </p:cNvSpPr>
          <p:nvPr>
            <p:ph type="title"/>
          </p:nvPr>
        </p:nvSpPr>
        <p:spPr/>
        <p:txBody>
          <a:bodyPr/>
          <a:lstStyle>
            <a:lvl1pPr>
              <a:defRPr>
                <a:solidFill>
                  <a:schemeClr val="dk2">
                    <a:lumMod val="100000"/>
                  </a:schemeClr>
                </a:solidFill>
              </a:defRPr>
            </a:lvl1pPr>
          </a:lstStyle>
          <a:p>
            <a:r>
              <a:rPr lang="zh-CN" altLang="en-US"/>
              <a:t>单击此处编辑母版标题样式</a:t>
            </a:r>
          </a:p>
        </p:txBody>
      </p:sp>
      <p:sp>
        <p:nvSpPr>
          <p:cNvPr id="3" name="竖排文字占位符 2">
            <a:extLst>
              <a:ext uri="{FF2B5EF4-FFF2-40B4-BE49-F238E27FC236}">
                <a16:creationId xmlns:a16="http://schemas.microsoft.com/office/drawing/2014/main" id="{CB04071B-FD8E-4BB6-BA85-4D4F6564B45A}"/>
              </a:ext>
            </a:extLst>
          </p:cNvPr>
          <p:cNvSpPr>
            <a:spLocks noGrp="1"/>
          </p:cNvSpPr>
          <p:nvPr>
            <p:ph type="body" orient="vert" idx="1"/>
          </p:nvPr>
        </p:nvSpPr>
        <p:spPr/>
        <p:txBody>
          <a:bodyPr vert="eaVert"/>
          <a:lstStyle>
            <a:lvl1pPr>
              <a:defRPr>
                <a:solidFill>
                  <a:schemeClr val="dk2">
                    <a:lumMod val="100000"/>
                  </a:schemeClr>
                </a:solidFill>
              </a:defRPr>
            </a:lvl1pPr>
            <a:lvl2pPr>
              <a:defRPr>
                <a:solidFill>
                  <a:schemeClr val="dk2">
                    <a:lumMod val="100000"/>
                  </a:schemeClr>
                </a:solidFill>
              </a:defRPr>
            </a:lvl2pPr>
            <a:lvl3pPr>
              <a:defRPr>
                <a:solidFill>
                  <a:schemeClr val="dk2">
                    <a:lumMod val="100000"/>
                  </a:schemeClr>
                </a:solidFill>
              </a:defRPr>
            </a:lvl3pPr>
            <a:lvl4pPr>
              <a:defRPr>
                <a:solidFill>
                  <a:schemeClr val="dk2">
                    <a:lumMod val="100000"/>
                  </a:schemeClr>
                </a:solidFill>
              </a:defRPr>
            </a:lvl4pPr>
            <a:lvl5pPr>
              <a:defRPr>
                <a:solidFill>
                  <a:schemeClr val="dk2">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8D623-87B5-4ECB-93E0-6C88275D3E2D}"/>
              </a:ext>
            </a:extLst>
          </p:cNvPr>
          <p:cNvSpPr>
            <a:spLocks noGrp="1"/>
          </p:cNvSpPr>
          <p:nvPr>
            <p:ph type="dt" sz="half" idx="10"/>
          </p:nvPr>
        </p:nvSpPr>
        <p:spPr/>
        <p:txBody>
          <a:bodyPr/>
          <a:lstStyle>
            <a:lvl1pPr>
              <a:defRPr>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5" name="页脚占位符 4">
            <a:extLst>
              <a:ext uri="{FF2B5EF4-FFF2-40B4-BE49-F238E27FC236}">
                <a16:creationId xmlns:a16="http://schemas.microsoft.com/office/drawing/2014/main" id="{81C6C775-5EB7-454B-A046-90012400EA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D10C88-79FF-4D18-9657-3DD688E2EFF9}"/>
              </a:ext>
            </a:extLst>
          </p:cNvPr>
          <p:cNvSpPr>
            <a:spLocks noGrp="1"/>
          </p:cNvSpPr>
          <p:nvPr>
            <p:ph type="sldNum" sz="quarter" idx="12"/>
          </p:nvPr>
        </p:nvSpPr>
        <p:spPr/>
        <p:txBody>
          <a:bodyPr/>
          <a:lstStyle>
            <a:lvl1pPr>
              <a:defRPr>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198036033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BEF4885-0952-46E9-A78F-A476F23919CF}"/>
              </a:ext>
            </a:extLst>
          </p:cNvPr>
          <p:cNvSpPr>
            <a:spLocks noGrp="1"/>
          </p:cNvSpPr>
          <p:nvPr>
            <p:ph type="title" orient="vert"/>
          </p:nvPr>
        </p:nvSpPr>
        <p:spPr>
          <a:xfrm>
            <a:off x="8724900" y="365125"/>
            <a:ext cx="2628900" cy="5811838"/>
          </a:xfrm>
        </p:spPr>
        <p:txBody>
          <a:bodyPr vert="eaVert"/>
          <a:lstStyle>
            <a:lvl1pPr>
              <a:defRPr>
                <a:solidFill>
                  <a:schemeClr val="dk2">
                    <a:lumMod val="100000"/>
                  </a:schemeClr>
                </a:solidFill>
              </a:defRPr>
            </a:lvl1pPr>
          </a:lstStyle>
          <a:p>
            <a:r>
              <a:rPr lang="zh-CN" altLang="en-US"/>
              <a:t>单击此处编辑母版标题样式</a:t>
            </a:r>
          </a:p>
        </p:txBody>
      </p:sp>
      <p:sp>
        <p:nvSpPr>
          <p:cNvPr id="3" name="竖排文字占位符 2">
            <a:extLst>
              <a:ext uri="{FF2B5EF4-FFF2-40B4-BE49-F238E27FC236}">
                <a16:creationId xmlns:a16="http://schemas.microsoft.com/office/drawing/2014/main" id="{40331E37-5499-468D-90BE-1DDF16A8E46F}"/>
              </a:ext>
            </a:extLst>
          </p:cNvPr>
          <p:cNvSpPr>
            <a:spLocks noGrp="1"/>
          </p:cNvSpPr>
          <p:nvPr>
            <p:ph type="body" orient="vert" idx="1"/>
          </p:nvPr>
        </p:nvSpPr>
        <p:spPr>
          <a:xfrm>
            <a:off x="838200" y="365125"/>
            <a:ext cx="7734300" cy="5811838"/>
          </a:xfrm>
        </p:spPr>
        <p:txBody>
          <a:bodyPr vert="eaVert"/>
          <a:lstStyle>
            <a:lvl1pPr>
              <a:defRPr>
                <a:solidFill>
                  <a:schemeClr val="dk2">
                    <a:lumMod val="100000"/>
                  </a:schemeClr>
                </a:solidFill>
              </a:defRPr>
            </a:lvl1pPr>
            <a:lvl2pPr>
              <a:defRPr>
                <a:solidFill>
                  <a:schemeClr val="dk2">
                    <a:lumMod val="100000"/>
                  </a:schemeClr>
                </a:solidFill>
              </a:defRPr>
            </a:lvl2pPr>
            <a:lvl3pPr>
              <a:defRPr>
                <a:solidFill>
                  <a:schemeClr val="dk2">
                    <a:lumMod val="100000"/>
                  </a:schemeClr>
                </a:solidFill>
              </a:defRPr>
            </a:lvl3pPr>
            <a:lvl4pPr>
              <a:defRPr>
                <a:solidFill>
                  <a:schemeClr val="dk2">
                    <a:lumMod val="100000"/>
                  </a:schemeClr>
                </a:solidFill>
              </a:defRPr>
            </a:lvl4pPr>
            <a:lvl5pPr>
              <a:defRPr>
                <a:solidFill>
                  <a:schemeClr val="dk2">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89D36F-098B-4B05-89D3-05C1193786B6}"/>
              </a:ext>
            </a:extLst>
          </p:cNvPr>
          <p:cNvSpPr>
            <a:spLocks noGrp="1"/>
          </p:cNvSpPr>
          <p:nvPr>
            <p:ph type="dt" sz="half" idx="10"/>
          </p:nvPr>
        </p:nvSpPr>
        <p:spPr/>
        <p:txBody>
          <a:bodyPr/>
          <a:lstStyle>
            <a:lvl1pPr>
              <a:defRPr>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5" name="页脚占位符 4">
            <a:extLst>
              <a:ext uri="{FF2B5EF4-FFF2-40B4-BE49-F238E27FC236}">
                <a16:creationId xmlns:a16="http://schemas.microsoft.com/office/drawing/2014/main" id="{AB62BD67-737E-4584-A604-8F385211A1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B89004-C91F-47E2-8A04-D7F81C6199CF}"/>
              </a:ext>
            </a:extLst>
          </p:cNvPr>
          <p:cNvSpPr>
            <a:spLocks noGrp="1"/>
          </p:cNvSpPr>
          <p:nvPr>
            <p:ph type="sldNum" sz="quarter" idx="12"/>
          </p:nvPr>
        </p:nvSpPr>
        <p:spPr/>
        <p:txBody>
          <a:bodyPr/>
          <a:lstStyle>
            <a:lvl1pPr>
              <a:defRPr>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278400004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8B298-ACA3-4806-B62F-778B6A4735E9}"/>
              </a:ext>
            </a:extLst>
          </p:cNvPr>
          <p:cNvSpPr>
            <a:spLocks noGrp="1"/>
          </p:cNvSpPr>
          <p:nvPr>
            <p:ph type="title"/>
          </p:nvPr>
        </p:nvSpPr>
        <p:spPr/>
        <p:txBody>
          <a:bodyPr/>
          <a:lstStyle>
            <a:lvl1pPr>
              <a:defRPr>
                <a:solidFill>
                  <a:schemeClr val="dk2">
                    <a:lumMod val="100000"/>
                  </a:schemeClr>
                </a:solidFill>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99FDE7A4-8DD3-4F21-B79C-6E2122966914}"/>
              </a:ext>
            </a:extLst>
          </p:cNvPr>
          <p:cNvSpPr>
            <a:spLocks noGrp="1"/>
          </p:cNvSpPr>
          <p:nvPr>
            <p:ph idx="1"/>
          </p:nvPr>
        </p:nvSpPr>
        <p:spPr/>
        <p:txBody>
          <a:bodyPr/>
          <a:lstStyle>
            <a:lvl1pPr>
              <a:defRPr>
                <a:solidFill>
                  <a:schemeClr val="dk2">
                    <a:lumMod val="100000"/>
                  </a:schemeClr>
                </a:solidFill>
              </a:defRPr>
            </a:lvl1pPr>
            <a:lvl2pPr>
              <a:defRPr>
                <a:solidFill>
                  <a:schemeClr val="dk2">
                    <a:lumMod val="100000"/>
                  </a:schemeClr>
                </a:solidFill>
              </a:defRPr>
            </a:lvl2pPr>
            <a:lvl3pPr>
              <a:defRPr>
                <a:solidFill>
                  <a:schemeClr val="dk2">
                    <a:lumMod val="100000"/>
                  </a:schemeClr>
                </a:solidFill>
              </a:defRPr>
            </a:lvl3pPr>
            <a:lvl4pPr>
              <a:defRPr>
                <a:solidFill>
                  <a:schemeClr val="dk2">
                    <a:lumMod val="100000"/>
                  </a:schemeClr>
                </a:solidFill>
              </a:defRPr>
            </a:lvl4pPr>
            <a:lvl5pPr>
              <a:defRPr>
                <a:solidFill>
                  <a:schemeClr val="dk2">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2DD3FF-C3D6-4B80-95DF-EFABAF7BC461}"/>
              </a:ext>
            </a:extLst>
          </p:cNvPr>
          <p:cNvSpPr>
            <a:spLocks noGrp="1"/>
          </p:cNvSpPr>
          <p:nvPr>
            <p:ph type="dt" sz="half" idx="10"/>
          </p:nvPr>
        </p:nvSpPr>
        <p:spPr/>
        <p:txBody>
          <a:bodyPr/>
          <a:lstStyle>
            <a:lvl1pPr>
              <a:defRPr>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5" name="页脚占位符 4">
            <a:extLst>
              <a:ext uri="{FF2B5EF4-FFF2-40B4-BE49-F238E27FC236}">
                <a16:creationId xmlns:a16="http://schemas.microsoft.com/office/drawing/2014/main" id="{45A184B1-F1A3-4FE1-9878-F99F8C5FC3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F7B2DA-73BB-4719-82D0-68C0C1ACAB8F}"/>
              </a:ext>
            </a:extLst>
          </p:cNvPr>
          <p:cNvSpPr>
            <a:spLocks noGrp="1"/>
          </p:cNvSpPr>
          <p:nvPr>
            <p:ph type="sldNum" sz="quarter" idx="12"/>
          </p:nvPr>
        </p:nvSpPr>
        <p:spPr/>
        <p:txBody>
          <a:bodyPr/>
          <a:lstStyle>
            <a:lvl1pPr>
              <a:defRPr>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20415949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8532A-655B-4146-935A-6718B675FF8D}"/>
              </a:ext>
            </a:extLst>
          </p:cNvPr>
          <p:cNvSpPr>
            <a:spLocks noGrp="1"/>
          </p:cNvSpPr>
          <p:nvPr>
            <p:ph type="title"/>
          </p:nvPr>
        </p:nvSpPr>
        <p:spPr>
          <a:xfrm>
            <a:off x="831850" y="1709738"/>
            <a:ext cx="10515600" cy="2852737"/>
          </a:xfrm>
        </p:spPr>
        <p:txBody>
          <a:bodyPr anchor="b"/>
          <a:lstStyle>
            <a:lvl1pPr>
              <a:defRPr sz="6000">
                <a:solidFill>
                  <a:schemeClr val="dk2">
                    <a:lumMod val="100000"/>
                  </a:schemeClr>
                </a:solidFill>
              </a:defRPr>
            </a:lvl1pPr>
          </a:lstStyle>
          <a:p>
            <a:r>
              <a:rPr lang="zh-CN" altLang="en-US"/>
              <a:t>单击此处编辑母版标题样式</a:t>
            </a:r>
          </a:p>
        </p:txBody>
      </p:sp>
      <p:sp>
        <p:nvSpPr>
          <p:cNvPr id="3" name="文本占位符 2">
            <a:extLst>
              <a:ext uri="{FF2B5EF4-FFF2-40B4-BE49-F238E27FC236}">
                <a16:creationId xmlns:a16="http://schemas.microsoft.com/office/drawing/2014/main" id="{8B02D10E-3B51-485F-8E28-BCBFC4D1D6DE}"/>
              </a:ext>
            </a:extLst>
          </p:cNvPr>
          <p:cNvSpPr>
            <a:spLocks noGrp="1"/>
          </p:cNvSpPr>
          <p:nvPr>
            <p:ph type="body" idx="1"/>
          </p:nvPr>
        </p:nvSpPr>
        <p:spPr>
          <a:xfrm>
            <a:off x="831850" y="4589463"/>
            <a:ext cx="10515600" cy="1500187"/>
          </a:xfrm>
        </p:spPr>
        <p:txBody>
          <a:bodyPr/>
          <a:lstStyle>
            <a:lvl1pPr marL="0" indent="0">
              <a:buNone/>
              <a:defRPr sz="2400">
                <a:solidFill>
                  <a:schemeClr val="dk2">
                    <a:lumMod val="100000"/>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6833B37-F977-45AB-BB27-E0DDA87307AC}"/>
              </a:ext>
            </a:extLst>
          </p:cNvPr>
          <p:cNvSpPr>
            <a:spLocks noGrp="1"/>
          </p:cNvSpPr>
          <p:nvPr>
            <p:ph type="dt" sz="half" idx="10"/>
          </p:nvPr>
        </p:nvSpPr>
        <p:spPr/>
        <p:txBody>
          <a:bodyPr/>
          <a:lstStyle>
            <a:lvl1pPr>
              <a:defRPr>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5" name="页脚占位符 4">
            <a:extLst>
              <a:ext uri="{FF2B5EF4-FFF2-40B4-BE49-F238E27FC236}">
                <a16:creationId xmlns:a16="http://schemas.microsoft.com/office/drawing/2014/main" id="{67AA5EBA-8E82-4B4C-ACF2-56E245EEF3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A87AF4-E64E-4742-9FC6-7514A22FA016}"/>
              </a:ext>
            </a:extLst>
          </p:cNvPr>
          <p:cNvSpPr>
            <a:spLocks noGrp="1"/>
          </p:cNvSpPr>
          <p:nvPr>
            <p:ph type="sldNum" sz="quarter" idx="12"/>
          </p:nvPr>
        </p:nvSpPr>
        <p:spPr/>
        <p:txBody>
          <a:bodyPr/>
          <a:lstStyle>
            <a:lvl1pPr>
              <a:defRPr>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103892215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EE46A-8B35-4972-9E8C-0C514B0A01A1}"/>
              </a:ext>
            </a:extLst>
          </p:cNvPr>
          <p:cNvSpPr>
            <a:spLocks noGrp="1"/>
          </p:cNvSpPr>
          <p:nvPr>
            <p:ph type="title"/>
          </p:nvPr>
        </p:nvSpPr>
        <p:spPr/>
        <p:txBody>
          <a:bodyPr/>
          <a:lstStyle>
            <a:lvl1pPr>
              <a:defRPr>
                <a:solidFill>
                  <a:schemeClr val="dk2">
                    <a:lumMod val="100000"/>
                  </a:schemeClr>
                </a:solidFill>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E04F13C0-1FCD-4D4F-BBD8-9797B19DF9FD}"/>
              </a:ext>
            </a:extLst>
          </p:cNvPr>
          <p:cNvSpPr>
            <a:spLocks noGrp="1"/>
          </p:cNvSpPr>
          <p:nvPr>
            <p:ph sz="half" idx="1"/>
          </p:nvPr>
        </p:nvSpPr>
        <p:spPr>
          <a:xfrm>
            <a:off x="838200" y="1825625"/>
            <a:ext cx="5181600" cy="4351338"/>
          </a:xfrm>
        </p:spPr>
        <p:txBody>
          <a:bodyPr/>
          <a:lstStyle>
            <a:lvl1pPr>
              <a:defRPr>
                <a:solidFill>
                  <a:schemeClr val="dk2">
                    <a:lumMod val="100000"/>
                  </a:schemeClr>
                </a:solidFill>
              </a:defRPr>
            </a:lvl1pPr>
            <a:lvl2pPr>
              <a:defRPr>
                <a:solidFill>
                  <a:schemeClr val="dk2">
                    <a:lumMod val="100000"/>
                  </a:schemeClr>
                </a:solidFill>
              </a:defRPr>
            </a:lvl2pPr>
            <a:lvl3pPr>
              <a:defRPr>
                <a:solidFill>
                  <a:schemeClr val="dk2">
                    <a:lumMod val="100000"/>
                  </a:schemeClr>
                </a:solidFill>
              </a:defRPr>
            </a:lvl3pPr>
            <a:lvl4pPr>
              <a:defRPr>
                <a:solidFill>
                  <a:schemeClr val="dk2">
                    <a:lumMod val="100000"/>
                  </a:schemeClr>
                </a:solidFill>
              </a:defRPr>
            </a:lvl4pPr>
            <a:lvl5pPr>
              <a:defRPr>
                <a:solidFill>
                  <a:schemeClr val="dk2">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216D328-0D53-4819-8BE7-0C941313E41D}"/>
              </a:ext>
            </a:extLst>
          </p:cNvPr>
          <p:cNvSpPr>
            <a:spLocks noGrp="1"/>
          </p:cNvSpPr>
          <p:nvPr>
            <p:ph sz="half" idx="2"/>
          </p:nvPr>
        </p:nvSpPr>
        <p:spPr>
          <a:xfrm>
            <a:off x="6172200" y="1825625"/>
            <a:ext cx="5181600" cy="4351338"/>
          </a:xfrm>
        </p:spPr>
        <p:txBody>
          <a:bodyPr/>
          <a:lstStyle>
            <a:lvl1pPr>
              <a:defRPr>
                <a:solidFill>
                  <a:schemeClr val="dk2">
                    <a:lumMod val="100000"/>
                  </a:schemeClr>
                </a:solidFill>
              </a:defRPr>
            </a:lvl1pPr>
            <a:lvl2pPr>
              <a:defRPr>
                <a:solidFill>
                  <a:schemeClr val="dk2">
                    <a:lumMod val="100000"/>
                  </a:schemeClr>
                </a:solidFill>
              </a:defRPr>
            </a:lvl2pPr>
            <a:lvl3pPr>
              <a:defRPr>
                <a:solidFill>
                  <a:schemeClr val="dk2">
                    <a:lumMod val="100000"/>
                  </a:schemeClr>
                </a:solidFill>
              </a:defRPr>
            </a:lvl3pPr>
            <a:lvl4pPr>
              <a:defRPr>
                <a:solidFill>
                  <a:schemeClr val="dk2">
                    <a:lumMod val="100000"/>
                  </a:schemeClr>
                </a:solidFill>
              </a:defRPr>
            </a:lvl4pPr>
            <a:lvl5pPr>
              <a:defRPr>
                <a:solidFill>
                  <a:schemeClr val="dk2">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7EDAB8-C46C-4D8A-A8E4-C7890F1154F4}"/>
              </a:ext>
            </a:extLst>
          </p:cNvPr>
          <p:cNvSpPr>
            <a:spLocks noGrp="1"/>
          </p:cNvSpPr>
          <p:nvPr>
            <p:ph type="dt" sz="half" idx="10"/>
          </p:nvPr>
        </p:nvSpPr>
        <p:spPr/>
        <p:txBody>
          <a:bodyPr/>
          <a:lstStyle>
            <a:lvl1pPr>
              <a:defRPr>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6" name="页脚占位符 5">
            <a:extLst>
              <a:ext uri="{FF2B5EF4-FFF2-40B4-BE49-F238E27FC236}">
                <a16:creationId xmlns:a16="http://schemas.microsoft.com/office/drawing/2014/main" id="{5B4E637F-9250-4A26-B92E-6F4FC70F42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7123109-5706-4DAC-9BCD-4DC56EA2050A}"/>
              </a:ext>
            </a:extLst>
          </p:cNvPr>
          <p:cNvSpPr>
            <a:spLocks noGrp="1"/>
          </p:cNvSpPr>
          <p:nvPr>
            <p:ph type="sldNum" sz="quarter" idx="12"/>
          </p:nvPr>
        </p:nvSpPr>
        <p:spPr/>
        <p:txBody>
          <a:bodyPr/>
          <a:lstStyle>
            <a:lvl1pPr>
              <a:defRPr>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197035723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BFBF4-0719-4B4B-87C0-2B1AB17D38CB}"/>
              </a:ext>
            </a:extLst>
          </p:cNvPr>
          <p:cNvSpPr>
            <a:spLocks noGrp="1"/>
          </p:cNvSpPr>
          <p:nvPr>
            <p:ph type="title"/>
          </p:nvPr>
        </p:nvSpPr>
        <p:spPr>
          <a:xfrm>
            <a:off x="839788" y="365125"/>
            <a:ext cx="10515600" cy="1325563"/>
          </a:xfrm>
        </p:spPr>
        <p:txBody>
          <a:bodyPr/>
          <a:lstStyle>
            <a:lvl1pPr>
              <a:defRPr>
                <a:solidFill>
                  <a:schemeClr val="dk2">
                    <a:lumMod val="100000"/>
                  </a:schemeClr>
                </a:solidFill>
              </a:defRPr>
            </a:lvl1pPr>
          </a:lstStyle>
          <a:p>
            <a:r>
              <a:rPr lang="zh-CN" altLang="en-US"/>
              <a:t>单击此处编辑母版标题样式</a:t>
            </a:r>
          </a:p>
        </p:txBody>
      </p:sp>
      <p:sp>
        <p:nvSpPr>
          <p:cNvPr id="3" name="文本占位符 2">
            <a:extLst>
              <a:ext uri="{FF2B5EF4-FFF2-40B4-BE49-F238E27FC236}">
                <a16:creationId xmlns:a16="http://schemas.microsoft.com/office/drawing/2014/main" id="{C0BA6220-A617-4BF4-A5D9-FEF7404DD152}"/>
              </a:ext>
            </a:extLst>
          </p:cNvPr>
          <p:cNvSpPr>
            <a:spLocks noGrp="1"/>
          </p:cNvSpPr>
          <p:nvPr>
            <p:ph type="body" idx="1"/>
          </p:nvPr>
        </p:nvSpPr>
        <p:spPr>
          <a:xfrm>
            <a:off x="839788" y="1681163"/>
            <a:ext cx="5157787" cy="823912"/>
          </a:xfrm>
        </p:spPr>
        <p:txBody>
          <a:bodyPr anchor="b"/>
          <a:lstStyle>
            <a:lvl1pPr marL="0" indent="0">
              <a:buNone/>
              <a:defRPr sz="2400" b="1">
                <a:solidFill>
                  <a:schemeClr val="dk2">
                    <a:lumMod val="10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94D1D9-AEA6-44AF-9225-0A15BF163D53}"/>
              </a:ext>
            </a:extLst>
          </p:cNvPr>
          <p:cNvSpPr>
            <a:spLocks noGrp="1"/>
          </p:cNvSpPr>
          <p:nvPr>
            <p:ph sz="half" idx="2"/>
          </p:nvPr>
        </p:nvSpPr>
        <p:spPr>
          <a:xfrm>
            <a:off x="839788" y="2505075"/>
            <a:ext cx="5157787" cy="3684588"/>
          </a:xfrm>
        </p:spPr>
        <p:txBody>
          <a:bodyPr/>
          <a:lstStyle>
            <a:lvl1pPr>
              <a:defRPr>
                <a:solidFill>
                  <a:schemeClr val="dk2">
                    <a:lumMod val="100000"/>
                  </a:schemeClr>
                </a:solidFill>
              </a:defRPr>
            </a:lvl1pPr>
            <a:lvl2pPr>
              <a:defRPr>
                <a:solidFill>
                  <a:schemeClr val="dk2">
                    <a:lumMod val="100000"/>
                  </a:schemeClr>
                </a:solidFill>
              </a:defRPr>
            </a:lvl2pPr>
            <a:lvl3pPr>
              <a:defRPr>
                <a:solidFill>
                  <a:schemeClr val="dk2">
                    <a:lumMod val="100000"/>
                  </a:schemeClr>
                </a:solidFill>
              </a:defRPr>
            </a:lvl3pPr>
            <a:lvl4pPr>
              <a:defRPr>
                <a:solidFill>
                  <a:schemeClr val="dk2">
                    <a:lumMod val="100000"/>
                  </a:schemeClr>
                </a:solidFill>
              </a:defRPr>
            </a:lvl4pPr>
            <a:lvl5pPr>
              <a:defRPr>
                <a:solidFill>
                  <a:schemeClr val="dk2">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83CA55-3537-4F20-A5EB-98D4EEF520B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dk2">
                    <a:lumMod val="10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3E487D-4218-411A-AE7E-406A9004A844}"/>
              </a:ext>
            </a:extLst>
          </p:cNvPr>
          <p:cNvSpPr>
            <a:spLocks noGrp="1"/>
          </p:cNvSpPr>
          <p:nvPr>
            <p:ph sz="quarter" idx="4"/>
          </p:nvPr>
        </p:nvSpPr>
        <p:spPr>
          <a:xfrm>
            <a:off x="6172200" y="2505075"/>
            <a:ext cx="5183188" cy="3684588"/>
          </a:xfrm>
        </p:spPr>
        <p:txBody>
          <a:bodyPr/>
          <a:lstStyle>
            <a:lvl1pPr>
              <a:defRPr>
                <a:solidFill>
                  <a:schemeClr val="dk2">
                    <a:lumMod val="100000"/>
                  </a:schemeClr>
                </a:solidFill>
              </a:defRPr>
            </a:lvl1pPr>
            <a:lvl2pPr>
              <a:defRPr>
                <a:solidFill>
                  <a:schemeClr val="dk2">
                    <a:lumMod val="100000"/>
                  </a:schemeClr>
                </a:solidFill>
              </a:defRPr>
            </a:lvl2pPr>
            <a:lvl3pPr>
              <a:defRPr>
                <a:solidFill>
                  <a:schemeClr val="dk2">
                    <a:lumMod val="100000"/>
                  </a:schemeClr>
                </a:solidFill>
              </a:defRPr>
            </a:lvl3pPr>
            <a:lvl4pPr>
              <a:defRPr>
                <a:solidFill>
                  <a:schemeClr val="dk2">
                    <a:lumMod val="100000"/>
                  </a:schemeClr>
                </a:solidFill>
              </a:defRPr>
            </a:lvl4pPr>
            <a:lvl5pPr>
              <a:defRPr>
                <a:solidFill>
                  <a:schemeClr val="dk2">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E5AFF32-A5E3-4E0E-9F06-1655DF875C74}"/>
              </a:ext>
            </a:extLst>
          </p:cNvPr>
          <p:cNvSpPr>
            <a:spLocks noGrp="1"/>
          </p:cNvSpPr>
          <p:nvPr>
            <p:ph type="dt" sz="half" idx="10"/>
          </p:nvPr>
        </p:nvSpPr>
        <p:spPr/>
        <p:txBody>
          <a:bodyPr/>
          <a:lstStyle>
            <a:lvl1pPr>
              <a:defRPr>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8" name="页脚占位符 7">
            <a:extLst>
              <a:ext uri="{FF2B5EF4-FFF2-40B4-BE49-F238E27FC236}">
                <a16:creationId xmlns:a16="http://schemas.microsoft.com/office/drawing/2014/main" id="{A1860CAA-29B0-4747-A3F3-76AC207B0EB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EB5483C-BF55-4544-8FD7-12E0A9F6CFD9}"/>
              </a:ext>
            </a:extLst>
          </p:cNvPr>
          <p:cNvSpPr>
            <a:spLocks noGrp="1"/>
          </p:cNvSpPr>
          <p:nvPr>
            <p:ph type="sldNum" sz="quarter" idx="12"/>
          </p:nvPr>
        </p:nvSpPr>
        <p:spPr/>
        <p:txBody>
          <a:bodyPr/>
          <a:lstStyle>
            <a:lvl1pPr>
              <a:defRPr>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14280524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E29C9-279C-4172-9734-A4D96977B988}"/>
              </a:ext>
            </a:extLst>
          </p:cNvPr>
          <p:cNvSpPr>
            <a:spLocks noGrp="1"/>
          </p:cNvSpPr>
          <p:nvPr>
            <p:ph type="title"/>
          </p:nvPr>
        </p:nvSpPr>
        <p:spPr/>
        <p:txBody>
          <a:bodyPr/>
          <a:lstStyle>
            <a:lvl1pPr>
              <a:defRPr>
                <a:solidFill>
                  <a:schemeClr val="dk2">
                    <a:lumMod val="100000"/>
                  </a:schemeClr>
                </a:solidFill>
              </a:defRPr>
            </a:lvl1pPr>
          </a:lstStyle>
          <a:p>
            <a:r>
              <a:rPr lang="zh-CN" altLang="en-US"/>
              <a:t>单击此处编辑母版标题样式</a:t>
            </a:r>
          </a:p>
        </p:txBody>
      </p:sp>
      <p:sp>
        <p:nvSpPr>
          <p:cNvPr id="3" name="日期占位符 2">
            <a:extLst>
              <a:ext uri="{FF2B5EF4-FFF2-40B4-BE49-F238E27FC236}">
                <a16:creationId xmlns:a16="http://schemas.microsoft.com/office/drawing/2014/main" id="{EC86B74A-C58C-4786-B2BE-58C2A524727A}"/>
              </a:ext>
            </a:extLst>
          </p:cNvPr>
          <p:cNvSpPr>
            <a:spLocks noGrp="1"/>
          </p:cNvSpPr>
          <p:nvPr>
            <p:ph type="dt" sz="half" idx="10"/>
          </p:nvPr>
        </p:nvSpPr>
        <p:spPr/>
        <p:txBody>
          <a:bodyPr/>
          <a:lstStyle>
            <a:lvl1pPr>
              <a:defRPr>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4" name="页脚占位符 3">
            <a:extLst>
              <a:ext uri="{FF2B5EF4-FFF2-40B4-BE49-F238E27FC236}">
                <a16:creationId xmlns:a16="http://schemas.microsoft.com/office/drawing/2014/main" id="{46A87FAE-6BE2-4439-8A2D-B566E17AF79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9B1B3C9-F9E1-42AE-8671-41B4F004605A}"/>
              </a:ext>
            </a:extLst>
          </p:cNvPr>
          <p:cNvSpPr>
            <a:spLocks noGrp="1"/>
          </p:cNvSpPr>
          <p:nvPr>
            <p:ph type="sldNum" sz="quarter" idx="12"/>
          </p:nvPr>
        </p:nvSpPr>
        <p:spPr/>
        <p:txBody>
          <a:bodyPr/>
          <a:lstStyle>
            <a:lvl1pPr>
              <a:defRPr>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210671763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E1372E-4EB4-401D-99B8-57B593FD3A74}"/>
              </a:ext>
            </a:extLst>
          </p:cNvPr>
          <p:cNvSpPr>
            <a:spLocks noGrp="1"/>
          </p:cNvSpPr>
          <p:nvPr>
            <p:ph type="dt" sz="half" idx="10"/>
          </p:nvPr>
        </p:nvSpPr>
        <p:spPr/>
        <p:txBody>
          <a:bodyPr/>
          <a:lstStyle>
            <a:lvl1pPr>
              <a:defRPr>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3" name="页脚占位符 2">
            <a:extLst>
              <a:ext uri="{FF2B5EF4-FFF2-40B4-BE49-F238E27FC236}">
                <a16:creationId xmlns:a16="http://schemas.microsoft.com/office/drawing/2014/main" id="{816DFBDA-66C4-4C3C-8DD5-67459ECFCEE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1A6315A-313A-472B-8531-B5B1C6D6BB0F}"/>
              </a:ext>
            </a:extLst>
          </p:cNvPr>
          <p:cNvSpPr>
            <a:spLocks noGrp="1"/>
          </p:cNvSpPr>
          <p:nvPr>
            <p:ph type="sldNum" sz="quarter" idx="12"/>
          </p:nvPr>
        </p:nvSpPr>
        <p:spPr/>
        <p:txBody>
          <a:bodyPr/>
          <a:lstStyle>
            <a:lvl1pPr>
              <a:defRPr>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187598180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29973A-91A4-4268-9DED-2F850FFD56CB}"/>
              </a:ext>
            </a:extLst>
          </p:cNvPr>
          <p:cNvSpPr>
            <a:spLocks noGrp="1"/>
          </p:cNvSpPr>
          <p:nvPr>
            <p:ph type="title"/>
          </p:nvPr>
        </p:nvSpPr>
        <p:spPr>
          <a:xfrm>
            <a:off x="839788" y="457200"/>
            <a:ext cx="3932237" cy="1600200"/>
          </a:xfrm>
        </p:spPr>
        <p:txBody>
          <a:bodyPr anchor="b"/>
          <a:lstStyle>
            <a:lvl1pPr>
              <a:defRPr sz="3200">
                <a:solidFill>
                  <a:schemeClr val="dk2">
                    <a:lumMod val="100000"/>
                  </a:schemeClr>
                </a:solidFill>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120E7591-F8DF-4E58-ACD1-CE2FD0BB5C1F}"/>
              </a:ext>
            </a:extLst>
          </p:cNvPr>
          <p:cNvSpPr>
            <a:spLocks noGrp="1"/>
          </p:cNvSpPr>
          <p:nvPr>
            <p:ph idx="1"/>
          </p:nvPr>
        </p:nvSpPr>
        <p:spPr>
          <a:xfrm>
            <a:off x="5183188" y="987425"/>
            <a:ext cx="6172200" cy="4873625"/>
          </a:xfrm>
        </p:spPr>
        <p:txBody>
          <a:bodyPr/>
          <a:lstStyle>
            <a:lvl1pPr>
              <a:defRPr sz="3200">
                <a:solidFill>
                  <a:schemeClr val="dk2">
                    <a:lumMod val="100000"/>
                  </a:schemeClr>
                </a:solidFill>
              </a:defRPr>
            </a:lvl1pPr>
            <a:lvl2pPr>
              <a:defRPr sz="2800">
                <a:solidFill>
                  <a:schemeClr val="dk2">
                    <a:lumMod val="100000"/>
                  </a:schemeClr>
                </a:solidFill>
              </a:defRPr>
            </a:lvl2pPr>
            <a:lvl3pPr>
              <a:defRPr sz="2400">
                <a:solidFill>
                  <a:schemeClr val="dk2">
                    <a:lumMod val="100000"/>
                  </a:schemeClr>
                </a:solidFill>
              </a:defRPr>
            </a:lvl3pPr>
            <a:lvl4pPr>
              <a:defRPr sz="2000">
                <a:solidFill>
                  <a:schemeClr val="dk2">
                    <a:lumMod val="100000"/>
                  </a:schemeClr>
                </a:solidFill>
              </a:defRPr>
            </a:lvl4pPr>
            <a:lvl5pPr>
              <a:defRPr sz="2000">
                <a:solidFill>
                  <a:schemeClr val="dk2">
                    <a:lumMod val="100000"/>
                  </a:schemeClr>
                </a:solidFill>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B51C7F1-45D4-412A-910B-0ED15B08CA8E}"/>
              </a:ext>
            </a:extLst>
          </p:cNvPr>
          <p:cNvSpPr>
            <a:spLocks noGrp="1"/>
          </p:cNvSpPr>
          <p:nvPr>
            <p:ph type="body" sz="half" idx="2"/>
          </p:nvPr>
        </p:nvSpPr>
        <p:spPr>
          <a:xfrm>
            <a:off x="839788" y="2057400"/>
            <a:ext cx="3932237" cy="3811588"/>
          </a:xfrm>
        </p:spPr>
        <p:txBody>
          <a:bodyPr/>
          <a:lstStyle>
            <a:lvl1pPr marL="0" indent="0">
              <a:buNone/>
              <a:defRPr sz="1600">
                <a:solidFill>
                  <a:schemeClr val="dk2">
                    <a:lumMod val="10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202EB9F-2A9F-454C-A2D7-069977BC0E87}"/>
              </a:ext>
            </a:extLst>
          </p:cNvPr>
          <p:cNvSpPr>
            <a:spLocks noGrp="1"/>
          </p:cNvSpPr>
          <p:nvPr>
            <p:ph type="dt" sz="half" idx="10"/>
          </p:nvPr>
        </p:nvSpPr>
        <p:spPr/>
        <p:txBody>
          <a:bodyPr/>
          <a:lstStyle>
            <a:lvl1pPr>
              <a:defRPr>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6" name="页脚占位符 5">
            <a:extLst>
              <a:ext uri="{FF2B5EF4-FFF2-40B4-BE49-F238E27FC236}">
                <a16:creationId xmlns:a16="http://schemas.microsoft.com/office/drawing/2014/main" id="{7E530EC6-9812-4730-A024-3B65A1D339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CED043-FDA5-400A-AA0C-60D93A8CFE8A}"/>
              </a:ext>
            </a:extLst>
          </p:cNvPr>
          <p:cNvSpPr>
            <a:spLocks noGrp="1"/>
          </p:cNvSpPr>
          <p:nvPr>
            <p:ph type="sldNum" sz="quarter" idx="12"/>
          </p:nvPr>
        </p:nvSpPr>
        <p:spPr/>
        <p:txBody>
          <a:bodyPr/>
          <a:lstStyle>
            <a:lvl1pPr>
              <a:defRPr>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157161818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E9D3A-7F1B-4406-ABE1-BB09E50E1705}"/>
              </a:ext>
            </a:extLst>
          </p:cNvPr>
          <p:cNvSpPr>
            <a:spLocks noGrp="1"/>
          </p:cNvSpPr>
          <p:nvPr>
            <p:ph type="title"/>
          </p:nvPr>
        </p:nvSpPr>
        <p:spPr>
          <a:xfrm>
            <a:off x="839788" y="457200"/>
            <a:ext cx="3932237" cy="1600200"/>
          </a:xfrm>
        </p:spPr>
        <p:txBody>
          <a:bodyPr anchor="b"/>
          <a:lstStyle>
            <a:lvl1pPr>
              <a:defRPr sz="3200">
                <a:solidFill>
                  <a:schemeClr val="dk2">
                    <a:lumMod val="100000"/>
                  </a:schemeClr>
                </a:solidFill>
              </a:defRPr>
            </a:lvl1pPr>
          </a:lstStyle>
          <a:p>
            <a:r>
              <a:rPr lang="zh-CN" altLang="en-US"/>
              <a:t>单击此处编辑母版标题样式</a:t>
            </a:r>
          </a:p>
        </p:txBody>
      </p:sp>
      <p:sp>
        <p:nvSpPr>
          <p:cNvPr id="3" name="图片占位符 2">
            <a:extLst>
              <a:ext uri="{FF2B5EF4-FFF2-40B4-BE49-F238E27FC236}">
                <a16:creationId xmlns:a16="http://schemas.microsoft.com/office/drawing/2014/main" id="{8EC9D22C-601D-4B47-B579-3BC189078E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84EFBBF-34C1-4671-8858-01C1A3AA4610}"/>
              </a:ext>
            </a:extLst>
          </p:cNvPr>
          <p:cNvSpPr>
            <a:spLocks noGrp="1"/>
          </p:cNvSpPr>
          <p:nvPr>
            <p:ph type="body" sz="half" idx="2"/>
          </p:nvPr>
        </p:nvSpPr>
        <p:spPr>
          <a:xfrm>
            <a:off x="839788" y="2057400"/>
            <a:ext cx="3932237" cy="3811588"/>
          </a:xfrm>
        </p:spPr>
        <p:txBody>
          <a:bodyPr/>
          <a:lstStyle>
            <a:lvl1pPr marL="0" indent="0">
              <a:buNone/>
              <a:defRPr sz="1600">
                <a:solidFill>
                  <a:schemeClr val="dk2">
                    <a:lumMod val="10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1EEDE6-2FBA-4A87-853F-0AEC9102A3CB}"/>
              </a:ext>
            </a:extLst>
          </p:cNvPr>
          <p:cNvSpPr>
            <a:spLocks noGrp="1"/>
          </p:cNvSpPr>
          <p:nvPr>
            <p:ph type="dt" sz="half" idx="10"/>
          </p:nvPr>
        </p:nvSpPr>
        <p:spPr/>
        <p:txBody>
          <a:bodyPr/>
          <a:lstStyle>
            <a:lvl1pPr>
              <a:defRPr>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6" name="页脚占位符 5">
            <a:extLst>
              <a:ext uri="{FF2B5EF4-FFF2-40B4-BE49-F238E27FC236}">
                <a16:creationId xmlns:a16="http://schemas.microsoft.com/office/drawing/2014/main" id="{80AC51C7-D7A0-40EA-9505-DB70CCF26D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E6E0A3-F6E2-4B23-A5FE-4A5D330B7B26}"/>
              </a:ext>
            </a:extLst>
          </p:cNvPr>
          <p:cNvSpPr>
            <a:spLocks noGrp="1"/>
          </p:cNvSpPr>
          <p:nvPr>
            <p:ph type="sldNum" sz="quarter" idx="12"/>
          </p:nvPr>
        </p:nvSpPr>
        <p:spPr/>
        <p:txBody>
          <a:bodyPr/>
          <a:lstStyle>
            <a:lvl1pPr>
              <a:defRPr>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24146063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E3F9C9-FB07-4331-B877-9A371341F2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F46D8C1-55CC-4CC5-BAD0-F2B08FC7D8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D7FA06-C982-4EC0-AE23-04ADD3DFA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dk2">
                    <a:lumMod val="100000"/>
                    <a:tint val="75000"/>
                  </a:schemeClr>
                </a:solidFill>
              </a:defRPr>
            </a:lvl1pPr>
          </a:lstStyle>
          <a:p>
            <a:fld id="{A2B33AF9-6AD1-4E87-A88E-0863D287AE24}" type="datetimeFigureOut">
              <a:rPr lang="zh-CN" altLang="en-US" smtClean="0"/>
              <a:pPr/>
              <a:t>2021/4/26</a:t>
            </a:fld>
            <a:endParaRPr lang="zh-CN" altLang="en-US"/>
          </a:p>
        </p:txBody>
      </p:sp>
      <p:sp>
        <p:nvSpPr>
          <p:cNvPr id="5" name="页脚占位符 4">
            <a:extLst>
              <a:ext uri="{FF2B5EF4-FFF2-40B4-BE49-F238E27FC236}">
                <a16:creationId xmlns:a16="http://schemas.microsoft.com/office/drawing/2014/main" id="{F89ABBF6-968E-4854-803A-19C78E43F9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D493647-46DA-4365-8A24-CB48A3EEA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dk2">
                    <a:lumMod val="100000"/>
                    <a:tint val="75000"/>
                  </a:schemeClr>
                </a:solidFill>
              </a:defRPr>
            </a:lvl1pPr>
          </a:lstStyle>
          <a:p>
            <a:fld id="{2FDC6B7B-5761-46F1-9610-544FB8B71589}" type="slidenum">
              <a:rPr lang="zh-CN" altLang="en-US" smtClean="0"/>
              <a:pPr/>
              <a:t>‹#›</a:t>
            </a:fld>
            <a:endParaRPr lang="zh-CN" altLang="en-US"/>
          </a:p>
        </p:txBody>
      </p:sp>
    </p:spTree>
    <p:extLst>
      <p:ext uri="{BB962C8B-B14F-4D97-AF65-F5344CB8AC3E}">
        <p14:creationId xmlns:p14="http://schemas.microsoft.com/office/powerpoint/2010/main" val="746327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l" defTabSz="914400" rtl="0" eaLnBrk="1" latinLnBrk="0" hangingPunct="1">
        <a:lnSpc>
          <a:spcPct val="90000"/>
        </a:lnSpc>
        <a:spcBef>
          <a:spcPct val="0"/>
        </a:spcBef>
        <a:buNone/>
        <a:defRPr sz="4400" kern="1200">
          <a:solidFill>
            <a:schemeClr val="dk2">
              <a:lumMod val="10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2">
              <a:lumMod val="10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2">
              <a:lumMod val="10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2">
              <a:lumMod val="10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2">
              <a:lumMod val="10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2">
              <a:lumMod val="10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github.com/eth-sri/securify2" TargetMode="External"/><Relationship Id="rId5" Type="http://schemas.openxmlformats.org/officeDocument/2006/relationships/image" Target="../media/image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3FC49D3-1F28-41CE-8995-0374BA627B40}"/>
              </a:ext>
            </a:extLst>
          </p:cNvPr>
          <p:cNvPicPr>
            <a:picLocks noChangeAspect="1"/>
          </p:cNvPicPr>
          <p:nvPr/>
        </p:nvPicPr>
        <p:blipFill rotWithShape="1">
          <a:blip r:embed="rId4">
            <a:extLst>
              <a:ext uri="{28A0092B-C50C-407E-A947-70E740481C1C}">
                <a14:useLocalDpi xmlns:a14="http://schemas.microsoft.com/office/drawing/2010/main" val="0"/>
              </a:ext>
            </a:extLst>
          </a:blip>
          <a:srcRect l="67593"/>
          <a:stretch/>
        </p:blipFill>
        <p:spPr>
          <a:xfrm>
            <a:off x="6205938" y="0"/>
            <a:ext cx="6096000" cy="6858000"/>
          </a:xfrm>
          <a:prstGeom prst="rect">
            <a:avLst/>
          </a:prstGeom>
        </p:spPr>
      </p:pic>
      <p:pic>
        <p:nvPicPr>
          <p:cNvPr id="3" name="图片 2">
            <a:extLst>
              <a:ext uri="{FF2B5EF4-FFF2-40B4-BE49-F238E27FC236}">
                <a16:creationId xmlns:a16="http://schemas.microsoft.com/office/drawing/2014/main" id="{17832ADA-D5C9-46BA-9D03-E78648EDB49D}"/>
              </a:ext>
            </a:extLst>
          </p:cNvPr>
          <p:cNvPicPr>
            <a:picLocks noChangeAspect="1"/>
          </p:cNvPicPr>
          <p:nvPr/>
        </p:nvPicPr>
        <p:blipFill rotWithShape="1">
          <a:blip r:embed="rId4">
            <a:extLst>
              <a:ext uri="{28A0092B-C50C-407E-A947-70E740481C1C}">
                <a14:useLocalDpi xmlns:a14="http://schemas.microsoft.com/office/drawing/2010/main" val="0"/>
              </a:ext>
            </a:extLst>
          </a:blip>
          <a:srcRect r="67593"/>
          <a:stretch/>
        </p:blipFill>
        <p:spPr>
          <a:xfrm>
            <a:off x="0" y="0"/>
            <a:ext cx="6096000" cy="6858000"/>
          </a:xfrm>
          <a:prstGeom prst="rect">
            <a:avLst/>
          </a:prstGeom>
        </p:spPr>
      </p:pic>
      <p:sp>
        <p:nvSpPr>
          <p:cNvPr id="6" name="矩形 5">
            <a:extLst>
              <a:ext uri="{FF2B5EF4-FFF2-40B4-BE49-F238E27FC236}">
                <a16:creationId xmlns:a16="http://schemas.microsoft.com/office/drawing/2014/main" id="{87233388-B128-4940-B795-D0B893395F1F}"/>
              </a:ext>
            </a:extLst>
          </p:cNvPr>
          <p:cNvSpPr/>
          <p:nvPr/>
        </p:nvSpPr>
        <p:spPr>
          <a:xfrm>
            <a:off x="1422648" y="890845"/>
            <a:ext cx="9206895" cy="5680747"/>
          </a:xfrm>
          <a:prstGeom prst="rect">
            <a:avLst/>
          </a:prstGeom>
          <a:solidFill>
            <a:schemeClr val="bg1"/>
          </a:solidFill>
          <a:ln>
            <a:noFill/>
          </a:ln>
          <a:effectLst>
            <a:innerShdw blurRad="63500" dist="50800" dir="16200000">
              <a:schemeClr val="accent3">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片 18">
            <a:extLst>
              <a:ext uri="{FF2B5EF4-FFF2-40B4-BE49-F238E27FC236}">
                <a16:creationId xmlns:a16="http://schemas.microsoft.com/office/drawing/2014/main" id="{CBABDDF8-5D76-4ABC-84F8-808E5F063281}"/>
              </a:ext>
            </a:extLst>
          </p:cNvPr>
          <p:cNvPicPr>
            <a:picLocks noChangeAspect="1"/>
          </p:cNvPicPr>
          <p:nvPr/>
        </p:nvPicPr>
        <p:blipFill rotWithShape="1">
          <a:blip r:embed="rId5">
            <a:extLst>
              <a:ext uri="{28A0092B-C50C-407E-A947-70E740481C1C}">
                <a14:useLocalDpi xmlns:a14="http://schemas.microsoft.com/office/drawing/2010/main" val="0"/>
              </a:ext>
            </a:extLst>
          </a:blip>
          <a:srcRect t="37423" r="62407"/>
          <a:stretch/>
        </p:blipFill>
        <p:spPr>
          <a:xfrm rot="5400000">
            <a:off x="2330247" y="2144413"/>
            <a:ext cx="3428401" cy="5316712"/>
          </a:xfrm>
          <a:prstGeom prst="rect">
            <a:avLst/>
          </a:prstGeom>
        </p:spPr>
      </p:pic>
      <p:sp>
        <p:nvSpPr>
          <p:cNvPr id="9" name="文本框 8">
            <a:extLst>
              <a:ext uri="{FF2B5EF4-FFF2-40B4-BE49-F238E27FC236}">
                <a16:creationId xmlns:a16="http://schemas.microsoft.com/office/drawing/2014/main" id="{13AC6221-7CA3-4734-9BE7-4B8F80514393}"/>
              </a:ext>
            </a:extLst>
          </p:cNvPr>
          <p:cNvSpPr txBox="1"/>
          <p:nvPr/>
        </p:nvSpPr>
        <p:spPr>
          <a:xfrm>
            <a:off x="6500295" y="2586063"/>
            <a:ext cx="419126" cy="830997"/>
          </a:xfrm>
          <a:prstGeom prst="rect">
            <a:avLst/>
          </a:prstGeom>
          <a:noFill/>
        </p:spPr>
        <p:txBody>
          <a:bodyPr wrap="square" rtlCol="0">
            <a:spAutoFit/>
          </a:bodyPr>
          <a:lstStyle/>
          <a:p>
            <a:r>
              <a:rPr lang="zh-CN" altLang="en-US" sz="2400" dirty="0">
                <a:solidFill>
                  <a:schemeClr val="bg1"/>
                </a:solidFill>
                <a:latin typeface="字魂71号-御守锦书" panose="00000500000000000000" pitchFamily="2" charset="-122"/>
                <a:ea typeface="字魂71号-御守锦书" panose="00000500000000000000" pitchFamily="2" charset="-122"/>
              </a:rPr>
              <a:t>节气</a:t>
            </a:r>
          </a:p>
        </p:txBody>
      </p:sp>
      <p:pic>
        <p:nvPicPr>
          <p:cNvPr id="16" name="图片 15">
            <a:extLst>
              <a:ext uri="{FF2B5EF4-FFF2-40B4-BE49-F238E27FC236}">
                <a16:creationId xmlns:a16="http://schemas.microsoft.com/office/drawing/2014/main" id="{F14DED88-4466-4F42-BBF0-9BD6A38212D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76530" b="88391" l="9354" r="13080"/>
                    </a14:imgEffect>
                  </a14:imgLayer>
                </a14:imgProps>
              </a:ext>
              <a:ext uri="{28A0092B-C50C-407E-A947-70E740481C1C}">
                <a14:useLocalDpi xmlns:a14="http://schemas.microsoft.com/office/drawing/2010/main" val="0"/>
              </a:ext>
            </a:extLst>
          </a:blip>
          <a:srcRect l="8888" t="75047" r="86454" b="10126"/>
          <a:stretch/>
        </p:blipFill>
        <p:spPr>
          <a:xfrm>
            <a:off x="6216604" y="1993381"/>
            <a:ext cx="876299" cy="1016830"/>
          </a:xfrm>
          <a:prstGeom prst="rect">
            <a:avLst/>
          </a:prstGeom>
        </p:spPr>
      </p:pic>
      <p:pic>
        <p:nvPicPr>
          <p:cNvPr id="17" name="图片 16">
            <a:extLst>
              <a:ext uri="{FF2B5EF4-FFF2-40B4-BE49-F238E27FC236}">
                <a16:creationId xmlns:a16="http://schemas.microsoft.com/office/drawing/2014/main" id="{17B68FC8-B872-4F4E-A107-67FB44C93C4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76530" b="88391" l="9354" r="13080"/>
                    </a14:imgEffect>
                  </a14:imgLayer>
                </a14:imgProps>
              </a:ext>
              <a:ext uri="{28A0092B-C50C-407E-A947-70E740481C1C}">
                <a14:useLocalDpi xmlns:a14="http://schemas.microsoft.com/office/drawing/2010/main" val="0"/>
              </a:ext>
            </a:extLst>
          </a:blip>
          <a:srcRect l="8888" t="75047" r="86454" b="10126"/>
          <a:stretch/>
        </p:blipFill>
        <p:spPr>
          <a:xfrm rot="20933786" flipV="1">
            <a:off x="4320854" y="239016"/>
            <a:ext cx="378496" cy="439194"/>
          </a:xfrm>
          <a:prstGeom prst="rect">
            <a:avLst/>
          </a:prstGeom>
        </p:spPr>
      </p:pic>
      <p:sp>
        <p:nvSpPr>
          <p:cNvPr id="7" name="文本框 6">
            <a:extLst>
              <a:ext uri="{FF2B5EF4-FFF2-40B4-BE49-F238E27FC236}">
                <a16:creationId xmlns:a16="http://schemas.microsoft.com/office/drawing/2014/main" id="{43BE1F89-FC08-4007-8C23-2CB995E43D72}"/>
              </a:ext>
            </a:extLst>
          </p:cNvPr>
          <p:cNvSpPr txBox="1"/>
          <p:nvPr/>
        </p:nvSpPr>
        <p:spPr>
          <a:xfrm>
            <a:off x="2591194" y="3190149"/>
            <a:ext cx="7377908" cy="600164"/>
          </a:xfrm>
          <a:prstGeom prst="rect">
            <a:avLst/>
          </a:prstGeom>
          <a:noFill/>
        </p:spPr>
        <p:txBody>
          <a:bodyPr wrap="square" rtlCol="0">
            <a:spAutoFit/>
          </a:bodyPr>
          <a:lstStyle/>
          <a:p>
            <a:r>
              <a:rPr lang="zh-CN" altLang="en-US" sz="3300" dirty="0">
                <a:solidFill>
                  <a:srgbClr val="A4CAE3"/>
                </a:solidFill>
                <a:latin typeface="华光琥珀_CNKI" panose="02000500000000000000" pitchFamily="2" charset="-122"/>
                <a:ea typeface="华光琥珀_CNKI" panose="02000500000000000000" pitchFamily="2" charset="-122"/>
              </a:rPr>
              <a:t>基于静态语义分析的智能合约安全检测</a:t>
            </a:r>
          </a:p>
        </p:txBody>
      </p:sp>
      <p:pic>
        <p:nvPicPr>
          <p:cNvPr id="21" name="微笑阳光">
            <a:hlinkClick r:id="" action="ppaction://media"/>
            <a:extLst>
              <a:ext uri="{FF2B5EF4-FFF2-40B4-BE49-F238E27FC236}">
                <a16:creationId xmlns:a16="http://schemas.microsoft.com/office/drawing/2014/main" id="{7F80D180-34B3-4CEA-9888-9F40F588BFA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32288" y="6553200"/>
            <a:ext cx="609600" cy="609600"/>
          </a:xfrm>
          <a:prstGeom prst="rect">
            <a:avLst/>
          </a:prstGeom>
        </p:spPr>
      </p:pic>
      <p:pic>
        <p:nvPicPr>
          <p:cNvPr id="18" name="图片 17">
            <a:extLst>
              <a:ext uri="{FF2B5EF4-FFF2-40B4-BE49-F238E27FC236}">
                <a16:creationId xmlns:a16="http://schemas.microsoft.com/office/drawing/2014/main" id="{4E3FDB1C-23CE-4824-B809-C69C8B2C839E}"/>
              </a:ext>
            </a:extLst>
          </p:cNvPr>
          <p:cNvPicPr>
            <a:picLocks noChangeAspect="1"/>
          </p:cNvPicPr>
          <p:nvPr/>
        </p:nvPicPr>
        <p:blipFill rotWithShape="1">
          <a:blip r:embed="rId5">
            <a:extLst>
              <a:ext uri="{28A0092B-C50C-407E-A947-70E740481C1C}">
                <a14:useLocalDpi xmlns:a14="http://schemas.microsoft.com/office/drawing/2010/main" val="0"/>
              </a:ext>
            </a:extLst>
          </a:blip>
          <a:srcRect t="34932" r="62407"/>
          <a:stretch/>
        </p:blipFill>
        <p:spPr>
          <a:xfrm>
            <a:off x="7120832" y="931140"/>
            <a:ext cx="3497928" cy="5640452"/>
          </a:xfrm>
          <a:prstGeom prst="rect">
            <a:avLst/>
          </a:prstGeom>
        </p:spPr>
      </p:pic>
      <p:pic>
        <p:nvPicPr>
          <p:cNvPr id="23" name="图片 22">
            <a:extLst>
              <a:ext uri="{FF2B5EF4-FFF2-40B4-BE49-F238E27FC236}">
                <a16:creationId xmlns:a16="http://schemas.microsoft.com/office/drawing/2014/main" id="{A00AD51F-C5D9-4181-9E2F-79BD5A3E57B5}"/>
              </a:ext>
            </a:extLst>
          </p:cNvPr>
          <p:cNvPicPr>
            <a:picLocks noChangeAspect="1"/>
          </p:cNvPicPr>
          <p:nvPr/>
        </p:nvPicPr>
        <p:blipFill rotWithShape="1">
          <a:blip r:embed="rId5">
            <a:extLst>
              <a:ext uri="{28A0092B-C50C-407E-A947-70E740481C1C}">
                <a14:useLocalDpi xmlns:a14="http://schemas.microsoft.com/office/drawing/2010/main" val="0"/>
              </a:ext>
            </a:extLst>
          </a:blip>
          <a:srcRect l="1" t="54029" r="79434" b="-1"/>
          <a:stretch/>
        </p:blipFill>
        <p:spPr>
          <a:xfrm rot="5400000">
            <a:off x="3269855" y="-804846"/>
            <a:ext cx="1875517" cy="5413638"/>
          </a:xfrm>
          <a:prstGeom prst="rect">
            <a:avLst/>
          </a:prstGeom>
        </p:spPr>
      </p:pic>
      <p:pic>
        <p:nvPicPr>
          <p:cNvPr id="13" name="图片 12">
            <a:extLst>
              <a:ext uri="{FF2B5EF4-FFF2-40B4-BE49-F238E27FC236}">
                <a16:creationId xmlns:a16="http://schemas.microsoft.com/office/drawing/2014/main" id="{862A4475-A3A9-4A37-AEDD-739FF917A5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64000" y="1022112"/>
            <a:ext cx="1711194" cy="1711194"/>
          </a:xfrm>
          <a:prstGeom prst="rect">
            <a:avLst/>
          </a:prstGeom>
        </p:spPr>
      </p:pic>
      <p:cxnSp>
        <p:nvCxnSpPr>
          <p:cNvPr id="11" name="直接连接符 10">
            <a:extLst>
              <a:ext uri="{FF2B5EF4-FFF2-40B4-BE49-F238E27FC236}">
                <a16:creationId xmlns:a16="http://schemas.microsoft.com/office/drawing/2014/main" id="{0894B255-4B88-4A50-AB8F-74F9B94AF069}"/>
              </a:ext>
            </a:extLst>
          </p:cNvPr>
          <p:cNvCxnSpPr>
            <a:cxnSpLocks/>
          </p:cNvCxnSpPr>
          <p:nvPr/>
        </p:nvCxnSpPr>
        <p:spPr>
          <a:xfrm flipV="1">
            <a:off x="4804321" y="4037519"/>
            <a:ext cx="4960214" cy="27236"/>
          </a:xfrm>
          <a:prstGeom prst="line">
            <a:avLst/>
          </a:prstGeom>
          <a:ln w="12700">
            <a:solidFill>
              <a:srgbClr val="FABDBA"/>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0C1F597-6B8F-4850-8138-EC86362D3CD2}"/>
              </a:ext>
            </a:extLst>
          </p:cNvPr>
          <p:cNvSpPr txBox="1"/>
          <p:nvPr/>
        </p:nvSpPr>
        <p:spPr>
          <a:xfrm>
            <a:off x="5229103" y="4307481"/>
            <a:ext cx="3003259" cy="707886"/>
          </a:xfrm>
          <a:prstGeom prst="rect">
            <a:avLst/>
          </a:prstGeom>
          <a:noFill/>
        </p:spPr>
        <p:txBody>
          <a:bodyPr wrap="square" rtlCol="0">
            <a:spAutoFit/>
          </a:bodyPr>
          <a:lstStyle/>
          <a:p>
            <a:pPr algn="r"/>
            <a:r>
              <a:rPr lang="zh-CN" altLang="en-US" sz="2000" dirty="0">
                <a:solidFill>
                  <a:srgbClr val="A4CAE3"/>
                </a:solidFill>
                <a:latin typeface="华光综艺_CNKI" panose="02000500000000000000" pitchFamily="2" charset="-122"/>
                <a:ea typeface="华光综艺_CNKI" panose="02000500000000000000" pitchFamily="2" charset="-122"/>
              </a:rPr>
              <a:t>汇报人：方莹</a:t>
            </a:r>
            <a:endParaRPr lang="en-US" altLang="zh-CN" sz="2000" dirty="0">
              <a:solidFill>
                <a:srgbClr val="A4CAE3"/>
              </a:solidFill>
              <a:latin typeface="华光综艺_CNKI" panose="02000500000000000000" pitchFamily="2" charset="-122"/>
              <a:ea typeface="华光综艺_CNKI" panose="02000500000000000000" pitchFamily="2" charset="-122"/>
            </a:endParaRPr>
          </a:p>
          <a:p>
            <a:pPr algn="r"/>
            <a:r>
              <a:rPr lang="en-US" altLang="zh-CN" sz="2000" dirty="0">
                <a:solidFill>
                  <a:srgbClr val="A4CAE3"/>
                </a:solidFill>
                <a:latin typeface="华光综艺_CNKI" panose="02000500000000000000" pitchFamily="2" charset="-122"/>
                <a:ea typeface="华光综艺_CNKI" panose="02000500000000000000" pitchFamily="2" charset="-122"/>
              </a:rPr>
              <a:t>2021.04.27</a:t>
            </a:r>
            <a:endParaRPr lang="zh-CN" altLang="en-US" sz="2000" dirty="0">
              <a:solidFill>
                <a:srgbClr val="A4CAE3"/>
              </a:solidFill>
              <a:latin typeface="华光综艺_CNKI" panose="02000500000000000000" pitchFamily="2" charset="-122"/>
              <a:ea typeface="华光综艺_CNKI" panose="02000500000000000000" pitchFamily="2" charset="-122"/>
            </a:endParaRPr>
          </a:p>
        </p:txBody>
      </p:sp>
    </p:spTree>
    <p:extLst>
      <p:ext uri="{BB962C8B-B14F-4D97-AF65-F5344CB8AC3E}">
        <p14:creationId xmlns:p14="http://schemas.microsoft.com/office/powerpoint/2010/main" val="2632180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grpSp>
        <p:nvGrpSpPr>
          <p:cNvPr id="11" name="组合 10">
            <a:extLst>
              <a:ext uri="{FF2B5EF4-FFF2-40B4-BE49-F238E27FC236}">
                <a16:creationId xmlns:a16="http://schemas.microsoft.com/office/drawing/2014/main" id="{25B53E1F-A631-416A-B7CF-D9B9B92F2112}"/>
              </a:ext>
            </a:extLst>
          </p:cNvPr>
          <p:cNvGrpSpPr/>
          <p:nvPr/>
        </p:nvGrpSpPr>
        <p:grpSpPr>
          <a:xfrm>
            <a:off x="2511613" y="1357575"/>
            <a:ext cx="8119804" cy="4694603"/>
            <a:chOff x="2701255" y="1463690"/>
            <a:chExt cx="8119804" cy="4694603"/>
          </a:xfrm>
        </p:grpSpPr>
        <p:pic>
          <p:nvPicPr>
            <p:cNvPr id="7" name="图片 6">
              <a:extLst>
                <a:ext uri="{FF2B5EF4-FFF2-40B4-BE49-F238E27FC236}">
                  <a16:creationId xmlns:a16="http://schemas.microsoft.com/office/drawing/2014/main" id="{E5AC8C75-265E-47C4-B2D4-D404FAC177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1255" y="1468124"/>
              <a:ext cx="8119804" cy="4690169"/>
            </a:xfrm>
            <a:prstGeom prst="rect">
              <a:avLst/>
            </a:prstGeom>
          </p:spPr>
        </p:pic>
        <p:pic>
          <p:nvPicPr>
            <p:cNvPr id="10" name="图片 9">
              <a:extLst>
                <a:ext uri="{FF2B5EF4-FFF2-40B4-BE49-F238E27FC236}">
                  <a16:creationId xmlns:a16="http://schemas.microsoft.com/office/drawing/2014/main" id="{82F62BCD-7AFF-459F-B851-4E2DCC233F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8408" y="1463690"/>
              <a:ext cx="1408366" cy="145161"/>
            </a:xfrm>
            <a:prstGeom prst="rect">
              <a:avLst/>
            </a:prstGeom>
          </p:spPr>
        </p:pic>
      </p:grpSp>
      <p:sp>
        <p:nvSpPr>
          <p:cNvPr id="15" name="文本框 14">
            <a:extLst>
              <a:ext uri="{FF2B5EF4-FFF2-40B4-BE49-F238E27FC236}">
                <a16:creationId xmlns:a16="http://schemas.microsoft.com/office/drawing/2014/main" id="{A8FADEB4-1B0D-46F6-8182-1B9784B8237F}"/>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spTree>
    <p:extLst>
      <p:ext uri="{BB962C8B-B14F-4D97-AF65-F5344CB8AC3E}">
        <p14:creationId xmlns:p14="http://schemas.microsoft.com/office/powerpoint/2010/main" val="38915850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722FE51-7FAE-443C-B3F0-AB2D3F6476AF}"/>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a:extLst>
              <a:ext uri="{FF2B5EF4-FFF2-40B4-BE49-F238E27FC236}">
                <a16:creationId xmlns:a16="http://schemas.microsoft.com/office/drawing/2014/main" id="{18ADBA07-EC00-4EE6-BC85-E2A1D322D908}"/>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p:cNvGrpSpPr/>
          <p:nvPr/>
        </p:nvGrpSpPr>
        <p:grpSpPr>
          <a:xfrm>
            <a:off x="2806161" y="1416814"/>
            <a:ext cx="7685313" cy="465118"/>
            <a:chOff x="3002037" y="1465798"/>
            <a:chExt cx="7067433" cy="369332"/>
          </a:xfrm>
          <a:noFill/>
        </p:grpSpPr>
        <p:sp>
          <p:nvSpPr>
            <p:cNvPr id="14" name="矩形 13"/>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7" name="TextBox 16"/>
            <p:cNvSpPr txBox="1"/>
            <p:nvPr/>
          </p:nvSpPr>
          <p:spPr>
            <a:xfrm>
              <a:off x="3033223" y="1474123"/>
              <a:ext cx="5688633"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词法分析</a:t>
              </a:r>
            </a:p>
          </p:txBody>
        </p:sp>
      </p:grpSp>
      <p:grpSp>
        <p:nvGrpSpPr>
          <p:cNvPr id="18" name="组合 17"/>
          <p:cNvGrpSpPr/>
          <p:nvPr/>
        </p:nvGrpSpPr>
        <p:grpSpPr>
          <a:xfrm>
            <a:off x="2806161" y="3681240"/>
            <a:ext cx="7685313" cy="465119"/>
            <a:chOff x="3002037" y="3922395"/>
            <a:chExt cx="7067433" cy="369332"/>
          </a:xfrm>
          <a:noFill/>
        </p:grpSpPr>
        <p:sp>
          <p:nvSpPr>
            <p:cNvPr id="19" name="矩形 18"/>
            <p:cNvSpPr/>
            <p:nvPr/>
          </p:nvSpPr>
          <p:spPr bwMode="auto">
            <a:xfrm>
              <a:off x="3002037" y="3922395"/>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20" name="TextBox 19"/>
            <p:cNvSpPr txBox="1"/>
            <p:nvPr/>
          </p:nvSpPr>
          <p:spPr>
            <a:xfrm>
              <a:off x="3023808" y="3939647"/>
              <a:ext cx="4085844"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语法分析</a:t>
              </a:r>
            </a:p>
          </p:txBody>
        </p:sp>
      </p:grpSp>
      <p:sp>
        <p:nvSpPr>
          <p:cNvPr id="21" name="TextBox 20"/>
          <p:cNvSpPr txBox="1"/>
          <p:nvPr/>
        </p:nvSpPr>
        <p:spPr>
          <a:xfrm>
            <a:off x="2806162" y="2125824"/>
            <a:ext cx="7685312" cy="1334724"/>
          </a:xfrm>
          <a:prstGeom prst="rect">
            <a:avLst/>
          </a:prstGeom>
          <a:noFill/>
        </p:spPr>
        <p:txBody>
          <a:bodyPr wrap="square" lIns="91440" tIns="45720" rIns="91440" bIns="45720" rtlCol="0">
            <a:spAutoFit/>
          </a:bodyPr>
          <a:lstStyle/>
          <a:p>
            <a:pPr>
              <a:lnSpc>
                <a:spcPct val="130000"/>
              </a:lnSpc>
            </a:pPr>
            <a:r>
              <a:rPr lang="zh-CN" altLang="en-US" sz="1600" dirty="0">
                <a:solidFill>
                  <a:schemeClr val="dk2">
                    <a:lumMod val="100000"/>
                  </a:schemeClr>
                </a:solidFill>
                <a:cs typeface="+mn-ea"/>
                <a:sym typeface="+mn-lt"/>
              </a:rPr>
              <a:t>词法分析阶段是编译过程的第一个阶段。这个阶段的任务是从左到右一个字符一个字符地读入源程序，即对构成源程序的字符流进行扫描，按照语言的词法规则识别各类单词，并产生相应单词的属性字。</a:t>
            </a:r>
            <a:endParaRPr lang="en-US" altLang="zh-CN" sz="1600" dirty="0">
              <a:solidFill>
                <a:schemeClr val="dk2">
                  <a:lumMod val="100000"/>
                </a:schemeClr>
              </a:solidFill>
              <a:cs typeface="+mn-ea"/>
              <a:sym typeface="+mn-lt"/>
            </a:endParaRPr>
          </a:p>
          <a:p>
            <a:pPr>
              <a:lnSpc>
                <a:spcPct val="130000"/>
              </a:lnSpc>
            </a:pPr>
            <a:r>
              <a:rPr lang="en-US" altLang="zh-CN" sz="1600" dirty="0">
                <a:solidFill>
                  <a:schemeClr val="dk2">
                    <a:lumMod val="100000"/>
                  </a:schemeClr>
                </a:solidFill>
                <a:cs typeface="+mn-ea"/>
                <a:sym typeface="+mn-lt"/>
              </a:rPr>
              <a:t>——</a:t>
            </a:r>
            <a:r>
              <a:rPr lang="zh-CN" altLang="en-US" sz="1600" dirty="0">
                <a:solidFill>
                  <a:schemeClr val="dk2">
                    <a:lumMod val="100000"/>
                  </a:schemeClr>
                </a:solidFill>
                <a:cs typeface="+mn-ea"/>
                <a:sym typeface="+mn-lt"/>
              </a:rPr>
              <a:t>将代码分成一个个小单元（</a:t>
            </a:r>
            <a:r>
              <a:rPr lang="en-US" altLang="zh-CN" sz="1600" dirty="0">
                <a:solidFill>
                  <a:schemeClr val="dk2">
                    <a:lumMod val="100000"/>
                  </a:schemeClr>
                </a:solidFill>
                <a:cs typeface="+mn-ea"/>
                <a:sym typeface="+mn-lt"/>
              </a:rPr>
              <a:t>token</a:t>
            </a:r>
            <a:r>
              <a:rPr lang="zh-CN" altLang="en-US" sz="1600" dirty="0">
                <a:solidFill>
                  <a:schemeClr val="dk2">
                    <a:lumMod val="100000"/>
                  </a:schemeClr>
                </a:solidFill>
                <a:cs typeface="+mn-ea"/>
                <a:sym typeface="+mn-lt"/>
              </a:rPr>
              <a:t>）</a:t>
            </a:r>
            <a:endParaRPr lang="en-US" altLang="zh-CN" sz="1600" dirty="0">
              <a:solidFill>
                <a:schemeClr val="dk2">
                  <a:lumMod val="100000"/>
                </a:schemeClr>
              </a:solidFill>
              <a:cs typeface="+mn-ea"/>
              <a:sym typeface="+mn-lt"/>
            </a:endParaRPr>
          </a:p>
        </p:txBody>
      </p:sp>
      <p:sp>
        <p:nvSpPr>
          <p:cNvPr id="22" name="TextBox 21"/>
          <p:cNvSpPr txBox="1"/>
          <p:nvPr/>
        </p:nvSpPr>
        <p:spPr>
          <a:xfrm>
            <a:off x="2806162" y="4353942"/>
            <a:ext cx="7685312" cy="1334724"/>
          </a:xfrm>
          <a:prstGeom prst="rect">
            <a:avLst/>
          </a:prstGeom>
          <a:noFill/>
        </p:spPr>
        <p:txBody>
          <a:bodyPr wrap="square" lIns="91440" tIns="45720" rIns="91440" bIns="45720" rtlCol="0">
            <a:spAutoFit/>
          </a:bodyPr>
          <a:lstStyle/>
          <a:p>
            <a:pPr>
              <a:lnSpc>
                <a:spcPct val="130000"/>
              </a:lnSpc>
            </a:pPr>
            <a:r>
              <a:rPr lang="zh-CN" altLang="en-US" sz="1600" dirty="0">
                <a:solidFill>
                  <a:schemeClr val="dk2">
                    <a:lumMod val="100000"/>
                  </a:schemeClr>
                </a:solidFill>
                <a:cs typeface="+mn-ea"/>
                <a:sym typeface="+mn-lt"/>
              </a:rPr>
              <a:t>语法分析是编译过程的一个逻辑阶段。语法分析的任务是在词法分析的基础上将单词序列组合成各类语法短语，如“程序”，“语句”，“表达式”等等</a:t>
            </a:r>
            <a:r>
              <a:rPr lang="en-US" altLang="zh-CN" sz="1600" dirty="0">
                <a:solidFill>
                  <a:schemeClr val="dk2">
                    <a:lumMod val="100000"/>
                  </a:schemeClr>
                </a:solidFill>
                <a:cs typeface="+mn-ea"/>
                <a:sym typeface="+mn-lt"/>
              </a:rPr>
              <a:t>.</a:t>
            </a:r>
            <a:r>
              <a:rPr lang="zh-CN" altLang="en-US" sz="1600" dirty="0">
                <a:solidFill>
                  <a:schemeClr val="dk2">
                    <a:lumMod val="100000"/>
                  </a:schemeClr>
                </a:solidFill>
                <a:cs typeface="+mn-ea"/>
                <a:sym typeface="+mn-lt"/>
              </a:rPr>
              <a:t>语法分析程序判断源程序在结构上是否正确。源程序的结构由上下文无关文法描述。</a:t>
            </a:r>
            <a:endParaRPr lang="en-US" altLang="zh-CN" sz="1600" dirty="0">
              <a:solidFill>
                <a:schemeClr val="dk2">
                  <a:lumMod val="100000"/>
                </a:schemeClr>
              </a:solidFill>
              <a:cs typeface="+mn-ea"/>
              <a:sym typeface="+mn-lt"/>
            </a:endParaRPr>
          </a:p>
          <a:p>
            <a:pPr>
              <a:lnSpc>
                <a:spcPct val="130000"/>
              </a:lnSpc>
            </a:pPr>
            <a:r>
              <a:rPr lang="en-US" altLang="zh-CN" sz="1600" dirty="0">
                <a:solidFill>
                  <a:schemeClr val="dk2">
                    <a:lumMod val="100000"/>
                  </a:schemeClr>
                </a:solidFill>
                <a:cs typeface="+mn-ea"/>
                <a:sym typeface="+mn-lt"/>
              </a:rPr>
              <a:t>——</a:t>
            </a:r>
            <a:r>
              <a:rPr lang="zh-CN" altLang="en-US" sz="1600" dirty="0">
                <a:solidFill>
                  <a:schemeClr val="dk2">
                    <a:lumMod val="100000"/>
                  </a:schemeClr>
                </a:solidFill>
                <a:cs typeface="+mn-ea"/>
                <a:sym typeface="+mn-lt"/>
              </a:rPr>
              <a:t>把词法分析的结果按照语法标准生成抽象语法树</a:t>
            </a:r>
            <a:r>
              <a:rPr lang="en-US" altLang="zh-CN" sz="1600" dirty="0">
                <a:solidFill>
                  <a:schemeClr val="dk2">
                    <a:lumMod val="100000"/>
                  </a:schemeClr>
                </a:solidFill>
                <a:cs typeface="+mn-ea"/>
                <a:sym typeface="+mn-lt"/>
              </a:rPr>
              <a:t>(AST)</a:t>
            </a:r>
          </a:p>
        </p:txBody>
      </p:sp>
      <p:sp>
        <p:nvSpPr>
          <p:cNvPr id="3" name="减号 2">
            <a:extLst>
              <a:ext uri="{FF2B5EF4-FFF2-40B4-BE49-F238E27FC236}">
                <a16:creationId xmlns:a16="http://schemas.microsoft.com/office/drawing/2014/main" id="{8E9C97A3-1ACC-4348-9C98-E4EF76A969C2}"/>
              </a:ext>
            </a:extLst>
          </p:cNvPr>
          <p:cNvSpPr/>
          <p:nvPr/>
        </p:nvSpPr>
        <p:spPr>
          <a:xfrm>
            <a:off x="2615784" y="1847861"/>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减号 27">
            <a:extLst>
              <a:ext uri="{FF2B5EF4-FFF2-40B4-BE49-F238E27FC236}">
                <a16:creationId xmlns:a16="http://schemas.microsoft.com/office/drawing/2014/main" id="{82B41770-2342-41B5-AB5D-CA32924795A2}"/>
              </a:ext>
            </a:extLst>
          </p:cNvPr>
          <p:cNvSpPr/>
          <p:nvPr/>
        </p:nvSpPr>
        <p:spPr>
          <a:xfrm>
            <a:off x="2615784" y="4168193"/>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372AE48F-2729-4560-A35E-293688B05580}"/>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23" name="文本框 22">
            <a:extLst>
              <a:ext uri="{FF2B5EF4-FFF2-40B4-BE49-F238E27FC236}">
                <a16:creationId xmlns:a16="http://schemas.microsoft.com/office/drawing/2014/main" id="{CE88F8B1-C54A-4325-AAF7-024A6AAC1A2A}"/>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spTree>
    <p:extLst>
      <p:ext uri="{BB962C8B-B14F-4D97-AF65-F5344CB8AC3E}">
        <p14:creationId xmlns:p14="http://schemas.microsoft.com/office/powerpoint/2010/main" val="38972838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12" presetClass="entr" presetSubtype="4" fill="hold" grpId="0" nodeType="withEffect">
                                  <p:stCondLst>
                                    <p:cond delay="0"/>
                                  </p:stCondLst>
                                  <p:iterate type="lt">
                                    <p:tmPct val="5983"/>
                                  </p:iterate>
                                  <p:childTnLst>
                                    <p:set>
                                      <p:cBhvr>
                                        <p:cTn id="9" dur="1" fill="hold">
                                          <p:stCondLst>
                                            <p:cond delay="0"/>
                                          </p:stCondLst>
                                        </p:cTn>
                                        <p:tgtEl>
                                          <p:spTgt spid="21"/>
                                        </p:tgtEl>
                                        <p:attrNameLst>
                                          <p:attrName>style.visibility</p:attrName>
                                        </p:attrNameLst>
                                      </p:cBhvr>
                                      <p:to>
                                        <p:strVal val="visible"/>
                                      </p:to>
                                    </p:set>
                                    <p:anim calcmode="lin" valueType="num">
                                      <p:cBhvr additive="base">
                                        <p:cTn id="10" dur="300"/>
                                        <p:tgtEl>
                                          <p:spTgt spid="21"/>
                                        </p:tgtEl>
                                        <p:attrNameLst>
                                          <p:attrName>ppt_y</p:attrName>
                                        </p:attrNameLst>
                                      </p:cBhvr>
                                      <p:tavLst>
                                        <p:tav tm="0">
                                          <p:val>
                                            <p:strVal val="#ppt_y+#ppt_h*1.125000"/>
                                          </p:val>
                                        </p:tav>
                                        <p:tav tm="100000">
                                          <p:val>
                                            <p:strVal val="#ppt_y"/>
                                          </p:val>
                                        </p:tav>
                                      </p:tavLst>
                                    </p:anim>
                                    <p:animEffect transition="in" filter="wipe(up)">
                                      <p:cBhvr>
                                        <p:cTn id="11" dur="300"/>
                                        <p:tgtEl>
                                          <p:spTgt spid="21"/>
                                        </p:tgtEl>
                                      </p:cBhvr>
                                    </p:animEffect>
                                  </p:childTnLst>
                                </p:cTn>
                              </p:par>
                              <p:par>
                                <p:cTn id="12" presetID="22" presetClass="entr" presetSubtype="8" fill="hold" nodeType="withEffect">
                                  <p:stCondLst>
                                    <p:cond delay="100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par>
                                <p:cTn id="15" presetID="12" presetClass="entr" presetSubtype="4" fill="hold" grpId="0" nodeType="withEffect">
                                  <p:stCondLst>
                                    <p:cond delay="1000"/>
                                  </p:stCondLst>
                                  <p:iterate type="lt">
                                    <p:tmPct val="5983"/>
                                  </p:iterate>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300"/>
                                        <p:tgtEl>
                                          <p:spTgt spid="22"/>
                                        </p:tgtEl>
                                        <p:attrNameLst>
                                          <p:attrName>ppt_y</p:attrName>
                                        </p:attrNameLst>
                                      </p:cBhvr>
                                      <p:tavLst>
                                        <p:tav tm="0">
                                          <p:val>
                                            <p:strVal val="#ppt_y+#ppt_h*1.125000"/>
                                          </p:val>
                                        </p:tav>
                                        <p:tav tm="100000">
                                          <p:val>
                                            <p:strVal val="#ppt_y"/>
                                          </p:val>
                                        </p:tav>
                                      </p:tavLst>
                                    </p:anim>
                                    <p:animEffect transition="in" filter="wipe(up)">
                                      <p:cBhvr>
                                        <p:cTn id="18"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722FE51-7FAE-443C-B3F0-AB2D3F6476AF}"/>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a:extLst>
              <a:ext uri="{FF2B5EF4-FFF2-40B4-BE49-F238E27FC236}">
                <a16:creationId xmlns:a16="http://schemas.microsoft.com/office/drawing/2014/main" id="{18ADBA07-EC00-4EE6-BC85-E2A1D322D908}"/>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p:cNvGrpSpPr/>
          <p:nvPr/>
        </p:nvGrpSpPr>
        <p:grpSpPr>
          <a:xfrm>
            <a:off x="2509426" y="1159224"/>
            <a:ext cx="7685313" cy="465118"/>
            <a:chOff x="3002037" y="1465798"/>
            <a:chExt cx="7067433" cy="369332"/>
          </a:xfrm>
          <a:noFill/>
        </p:grpSpPr>
        <p:sp>
          <p:nvSpPr>
            <p:cNvPr id="14" name="矩形 13"/>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7" name="TextBox 16"/>
            <p:cNvSpPr txBox="1"/>
            <p:nvPr/>
          </p:nvSpPr>
          <p:spPr>
            <a:xfrm>
              <a:off x="3033223" y="1474123"/>
              <a:ext cx="5688633"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词法分析</a:t>
              </a:r>
            </a:p>
          </p:txBody>
        </p:sp>
      </p:grpSp>
      <p:sp>
        <p:nvSpPr>
          <p:cNvPr id="3" name="减号 2">
            <a:extLst>
              <a:ext uri="{FF2B5EF4-FFF2-40B4-BE49-F238E27FC236}">
                <a16:creationId xmlns:a16="http://schemas.microsoft.com/office/drawing/2014/main" id="{8E9C97A3-1ACC-4348-9C98-E4EF76A969C2}"/>
              </a:ext>
            </a:extLst>
          </p:cNvPr>
          <p:cNvSpPr/>
          <p:nvPr/>
        </p:nvSpPr>
        <p:spPr>
          <a:xfrm>
            <a:off x="2319049" y="1590271"/>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372AE48F-2729-4560-A35E-293688B05580}"/>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pic>
        <p:nvPicPr>
          <p:cNvPr id="4" name="图片 3">
            <a:extLst>
              <a:ext uri="{FF2B5EF4-FFF2-40B4-BE49-F238E27FC236}">
                <a16:creationId xmlns:a16="http://schemas.microsoft.com/office/drawing/2014/main" id="{783B6443-F5DD-4A4B-87A3-3B807CAAF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500" y="2093773"/>
            <a:ext cx="2591162" cy="1457528"/>
          </a:xfrm>
          <a:prstGeom prst="rect">
            <a:avLst/>
          </a:prstGeom>
        </p:spPr>
      </p:pic>
      <p:pic>
        <p:nvPicPr>
          <p:cNvPr id="6" name="图片 5">
            <a:extLst>
              <a:ext uri="{FF2B5EF4-FFF2-40B4-BE49-F238E27FC236}">
                <a16:creationId xmlns:a16="http://schemas.microsoft.com/office/drawing/2014/main" id="{22C1FE3D-DE3E-45C8-AC91-86CA316C3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474" y="3918275"/>
            <a:ext cx="8983329" cy="2124371"/>
          </a:xfrm>
          <a:prstGeom prst="rect">
            <a:avLst/>
          </a:prstGeom>
        </p:spPr>
      </p:pic>
      <p:sp>
        <p:nvSpPr>
          <p:cNvPr id="7" name="箭头: 下 6">
            <a:extLst>
              <a:ext uri="{FF2B5EF4-FFF2-40B4-BE49-F238E27FC236}">
                <a16:creationId xmlns:a16="http://schemas.microsoft.com/office/drawing/2014/main" id="{F6FE5C53-61AD-458F-BC28-02C6DF7D6962}"/>
              </a:ext>
            </a:extLst>
          </p:cNvPr>
          <p:cNvSpPr/>
          <p:nvPr/>
        </p:nvSpPr>
        <p:spPr>
          <a:xfrm>
            <a:off x="6258187" y="3551301"/>
            <a:ext cx="226503" cy="39152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39972-CDF4-41D7-A9A7-CEDA8A4634FC}"/>
              </a:ext>
            </a:extLst>
          </p:cNvPr>
          <p:cNvSpPr txBox="1"/>
          <p:nvPr/>
        </p:nvSpPr>
        <p:spPr>
          <a:xfrm>
            <a:off x="4856319" y="1293580"/>
            <a:ext cx="6647974" cy="646331"/>
          </a:xfrm>
          <a:prstGeom prst="rect">
            <a:avLst/>
          </a:prstGeom>
          <a:noFill/>
        </p:spPr>
        <p:txBody>
          <a:bodyPr wrap="none" rtlCol="0">
            <a:spAutoFit/>
          </a:bodyPr>
          <a:lstStyle/>
          <a:p>
            <a:r>
              <a:rPr lang="zh-CN" altLang="en-US" b="0" i="0" dirty="0">
                <a:solidFill>
                  <a:srgbClr val="778495"/>
                </a:solidFill>
                <a:effectLst/>
                <a:latin typeface="华光综艺_CNKI" panose="02000500000000000000" pitchFamily="2" charset="-122"/>
                <a:ea typeface="华光综艺_CNKI" panose="02000500000000000000" pitchFamily="2" charset="-122"/>
              </a:rPr>
              <a:t>运行时需要关键字的词典，以及用正则表达式描述的词法规则。</a:t>
            </a:r>
            <a:endParaRPr lang="en-US" altLang="zh-CN" b="0" i="0" dirty="0">
              <a:solidFill>
                <a:srgbClr val="778495"/>
              </a:solidFill>
              <a:effectLst/>
              <a:latin typeface="华光综艺_CNKI" panose="02000500000000000000" pitchFamily="2" charset="-122"/>
              <a:ea typeface="华光综艺_CNKI" panose="02000500000000000000" pitchFamily="2" charset="-122"/>
            </a:endParaRPr>
          </a:p>
          <a:p>
            <a:r>
              <a:rPr lang="zh-CN" altLang="en-US" dirty="0">
                <a:solidFill>
                  <a:srgbClr val="778495"/>
                </a:solidFill>
                <a:latin typeface="华光综艺_CNKI" panose="02000500000000000000" pitchFamily="2" charset="-122"/>
                <a:ea typeface="华光综艺_CNKI" panose="02000500000000000000" pitchFamily="2" charset="-122"/>
              </a:rPr>
              <a:t>例如：</a:t>
            </a:r>
            <a:r>
              <a:rPr lang="en-US" altLang="zh-CN" b="0" i="0" dirty="0">
                <a:solidFill>
                  <a:srgbClr val="778495"/>
                </a:solidFill>
                <a:effectLst/>
                <a:latin typeface="华光综艺_CNKI" panose="02000500000000000000" pitchFamily="2" charset="-122"/>
                <a:ea typeface="华光综艺_CNKI" panose="02000500000000000000" pitchFamily="2" charset="-122"/>
              </a:rPr>
              <a:t>Identifier = [a-</a:t>
            </a:r>
            <a:r>
              <a:rPr lang="en-US" altLang="zh-CN" b="0" i="0" dirty="0" err="1">
                <a:solidFill>
                  <a:srgbClr val="778495"/>
                </a:solidFill>
                <a:effectLst/>
                <a:latin typeface="华光综艺_CNKI" panose="02000500000000000000" pitchFamily="2" charset="-122"/>
                <a:ea typeface="华光综艺_CNKI" panose="02000500000000000000" pitchFamily="2" charset="-122"/>
              </a:rPr>
              <a:t>zA</a:t>
            </a:r>
            <a:r>
              <a:rPr lang="en-US" altLang="zh-CN" b="0" i="0" dirty="0">
                <a:solidFill>
                  <a:srgbClr val="778495"/>
                </a:solidFill>
                <a:effectLst/>
                <a:latin typeface="华光综艺_CNKI" panose="02000500000000000000" pitchFamily="2" charset="-122"/>
                <a:ea typeface="华光综艺_CNKI" panose="02000500000000000000" pitchFamily="2" charset="-122"/>
              </a:rPr>
              <a:t>-Z_$] [a-zA-Z_0-9]*</a:t>
            </a:r>
            <a:endParaRPr lang="zh-CN" altLang="en-US" dirty="0">
              <a:solidFill>
                <a:srgbClr val="778495"/>
              </a:solidFill>
              <a:latin typeface="华光综艺_CNKI" panose="02000500000000000000" pitchFamily="2" charset="-122"/>
              <a:ea typeface="华光综艺_CNKI" panose="02000500000000000000" pitchFamily="2" charset="-122"/>
            </a:endParaRPr>
          </a:p>
        </p:txBody>
      </p:sp>
      <p:sp>
        <p:nvSpPr>
          <p:cNvPr id="18" name="文本框 17">
            <a:extLst>
              <a:ext uri="{FF2B5EF4-FFF2-40B4-BE49-F238E27FC236}">
                <a16:creationId xmlns:a16="http://schemas.microsoft.com/office/drawing/2014/main" id="{F3A20D39-2BB1-4214-BE1D-3F4E706A4C1C}"/>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spTree>
    <p:extLst>
      <p:ext uri="{BB962C8B-B14F-4D97-AF65-F5344CB8AC3E}">
        <p14:creationId xmlns:p14="http://schemas.microsoft.com/office/powerpoint/2010/main" val="396410663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722FE51-7FAE-443C-B3F0-AB2D3F6476AF}"/>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a:extLst>
              <a:ext uri="{FF2B5EF4-FFF2-40B4-BE49-F238E27FC236}">
                <a16:creationId xmlns:a16="http://schemas.microsoft.com/office/drawing/2014/main" id="{18ADBA07-EC00-4EE6-BC85-E2A1D322D908}"/>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p:cNvGrpSpPr/>
          <p:nvPr/>
        </p:nvGrpSpPr>
        <p:grpSpPr>
          <a:xfrm>
            <a:off x="2509426" y="1159224"/>
            <a:ext cx="7685313" cy="465118"/>
            <a:chOff x="3002037" y="1465798"/>
            <a:chExt cx="7067433" cy="369332"/>
          </a:xfrm>
          <a:noFill/>
        </p:grpSpPr>
        <p:sp>
          <p:nvSpPr>
            <p:cNvPr id="14" name="矩形 13"/>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7" name="TextBox 16"/>
            <p:cNvSpPr txBox="1"/>
            <p:nvPr/>
          </p:nvSpPr>
          <p:spPr>
            <a:xfrm>
              <a:off x="3033223" y="1474123"/>
              <a:ext cx="5688633"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语法分析</a:t>
              </a:r>
            </a:p>
          </p:txBody>
        </p:sp>
      </p:grpSp>
      <p:sp>
        <p:nvSpPr>
          <p:cNvPr id="3" name="减号 2">
            <a:extLst>
              <a:ext uri="{FF2B5EF4-FFF2-40B4-BE49-F238E27FC236}">
                <a16:creationId xmlns:a16="http://schemas.microsoft.com/office/drawing/2014/main" id="{8E9C97A3-1ACC-4348-9C98-E4EF76A969C2}"/>
              </a:ext>
            </a:extLst>
          </p:cNvPr>
          <p:cNvSpPr/>
          <p:nvPr/>
        </p:nvSpPr>
        <p:spPr>
          <a:xfrm>
            <a:off x="2319049" y="1590271"/>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372AE48F-2729-4560-A35E-293688B05580}"/>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7" name="箭头: 下 6">
            <a:extLst>
              <a:ext uri="{FF2B5EF4-FFF2-40B4-BE49-F238E27FC236}">
                <a16:creationId xmlns:a16="http://schemas.microsoft.com/office/drawing/2014/main" id="{F6FE5C53-61AD-458F-BC28-02C6DF7D6962}"/>
              </a:ext>
            </a:extLst>
          </p:cNvPr>
          <p:cNvSpPr/>
          <p:nvPr/>
        </p:nvSpPr>
        <p:spPr>
          <a:xfrm>
            <a:off x="6258187" y="3551301"/>
            <a:ext cx="226503" cy="39152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1255270-C310-486B-8393-6A870D8DB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5883" y="2013062"/>
            <a:ext cx="2391109" cy="1428949"/>
          </a:xfrm>
          <a:prstGeom prst="rect">
            <a:avLst/>
          </a:prstGeom>
        </p:spPr>
      </p:pic>
      <p:pic>
        <p:nvPicPr>
          <p:cNvPr id="9" name="图片 8">
            <a:extLst>
              <a:ext uri="{FF2B5EF4-FFF2-40B4-BE49-F238E27FC236}">
                <a16:creationId xmlns:a16="http://schemas.microsoft.com/office/drawing/2014/main" id="{FAB88977-878D-4A64-B45A-C0B97F367E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0891" y="4052116"/>
            <a:ext cx="9002381" cy="1571844"/>
          </a:xfrm>
          <a:prstGeom prst="rect">
            <a:avLst/>
          </a:prstGeom>
        </p:spPr>
      </p:pic>
      <p:sp>
        <p:nvSpPr>
          <p:cNvPr id="18" name="文本框 17">
            <a:extLst>
              <a:ext uri="{FF2B5EF4-FFF2-40B4-BE49-F238E27FC236}">
                <a16:creationId xmlns:a16="http://schemas.microsoft.com/office/drawing/2014/main" id="{D0E12129-1F5C-4714-A526-03752354F5BE}"/>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spTree>
    <p:extLst>
      <p:ext uri="{BB962C8B-B14F-4D97-AF65-F5344CB8AC3E}">
        <p14:creationId xmlns:p14="http://schemas.microsoft.com/office/powerpoint/2010/main" val="35264358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722FE51-7FAE-443C-B3F0-AB2D3F6476AF}"/>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a:extLst>
              <a:ext uri="{FF2B5EF4-FFF2-40B4-BE49-F238E27FC236}">
                <a16:creationId xmlns:a16="http://schemas.microsoft.com/office/drawing/2014/main" id="{18ADBA07-EC00-4EE6-BC85-E2A1D322D908}"/>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p:cNvGrpSpPr/>
          <p:nvPr/>
        </p:nvGrpSpPr>
        <p:grpSpPr>
          <a:xfrm>
            <a:off x="2509426" y="1159224"/>
            <a:ext cx="7685313" cy="465118"/>
            <a:chOff x="3002037" y="1465798"/>
            <a:chExt cx="7067433" cy="369332"/>
          </a:xfrm>
          <a:noFill/>
        </p:grpSpPr>
        <p:sp>
          <p:nvSpPr>
            <p:cNvPr id="14" name="矩形 13"/>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7" name="TextBox 16"/>
            <p:cNvSpPr txBox="1"/>
            <p:nvPr/>
          </p:nvSpPr>
          <p:spPr>
            <a:xfrm>
              <a:off x="3033223" y="1474123"/>
              <a:ext cx="5688633"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语法分析：语法树构建</a:t>
              </a:r>
            </a:p>
          </p:txBody>
        </p:sp>
      </p:grpSp>
      <p:sp>
        <p:nvSpPr>
          <p:cNvPr id="3" name="减号 2">
            <a:extLst>
              <a:ext uri="{FF2B5EF4-FFF2-40B4-BE49-F238E27FC236}">
                <a16:creationId xmlns:a16="http://schemas.microsoft.com/office/drawing/2014/main" id="{8E9C97A3-1ACC-4348-9C98-E4EF76A969C2}"/>
              </a:ext>
            </a:extLst>
          </p:cNvPr>
          <p:cNvSpPr/>
          <p:nvPr/>
        </p:nvSpPr>
        <p:spPr>
          <a:xfrm>
            <a:off x="2319049" y="1590271"/>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372AE48F-2729-4560-A35E-293688B05580}"/>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pic>
        <p:nvPicPr>
          <p:cNvPr id="6146" name="Picture 2" descr="AST">
            <a:extLst>
              <a:ext uri="{FF2B5EF4-FFF2-40B4-BE49-F238E27FC236}">
                <a16:creationId xmlns:a16="http://schemas.microsoft.com/office/drawing/2014/main" id="{835D6AB0-5825-4E2F-BACD-70387E24F5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684" y="1995851"/>
            <a:ext cx="5192865" cy="377662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69DA8CDA-F1D9-4500-8F34-B63327898CA0}"/>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spTree>
    <p:extLst>
      <p:ext uri="{BB962C8B-B14F-4D97-AF65-F5344CB8AC3E}">
        <p14:creationId xmlns:p14="http://schemas.microsoft.com/office/powerpoint/2010/main" val="42648895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722FE51-7FAE-443C-B3F0-AB2D3F6476AF}"/>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a:extLst>
              <a:ext uri="{FF2B5EF4-FFF2-40B4-BE49-F238E27FC236}">
                <a16:creationId xmlns:a16="http://schemas.microsoft.com/office/drawing/2014/main" id="{18ADBA07-EC00-4EE6-BC85-E2A1D322D908}"/>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p:cNvGrpSpPr/>
          <p:nvPr/>
        </p:nvGrpSpPr>
        <p:grpSpPr>
          <a:xfrm>
            <a:off x="1343356" y="1777399"/>
            <a:ext cx="7685313" cy="465118"/>
            <a:chOff x="3002037" y="1465798"/>
            <a:chExt cx="7067433" cy="369332"/>
          </a:xfrm>
          <a:noFill/>
        </p:grpSpPr>
        <p:sp>
          <p:nvSpPr>
            <p:cNvPr id="14" name="矩形 13"/>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7" name="TextBox 16"/>
            <p:cNvSpPr txBox="1"/>
            <p:nvPr/>
          </p:nvSpPr>
          <p:spPr>
            <a:xfrm>
              <a:off x="3033223" y="1474123"/>
              <a:ext cx="5688633"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语义分析</a:t>
              </a:r>
            </a:p>
          </p:txBody>
        </p:sp>
      </p:grpSp>
      <p:sp>
        <p:nvSpPr>
          <p:cNvPr id="3" name="减号 2">
            <a:extLst>
              <a:ext uri="{FF2B5EF4-FFF2-40B4-BE49-F238E27FC236}">
                <a16:creationId xmlns:a16="http://schemas.microsoft.com/office/drawing/2014/main" id="{8E9C97A3-1ACC-4348-9C98-E4EF76A969C2}"/>
              </a:ext>
            </a:extLst>
          </p:cNvPr>
          <p:cNvSpPr/>
          <p:nvPr/>
        </p:nvSpPr>
        <p:spPr>
          <a:xfrm>
            <a:off x="1152979" y="2208446"/>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372AE48F-2729-4560-A35E-293688B05580}"/>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12" name="文本框 11">
            <a:extLst>
              <a:ext uri="{FF2B5EF4-FFF2-40B4-BE49-F238E27FC236}">
                <a16:creationId xmlns:a16="http://schemas.microsoft.com/office/drawing/2014/main" id="{857C273D-3A17-45A6-A507-3ED30AABF624}"/>
              </a:ext>
            </a:extLst>
          </p:cNvPr>
          <p:cNvSpPr txBox="1"/>
          <p:nvPr/>
        </p:nvSpPr>
        <p:spPr>
          <a:xfrm>
            <a:off x="1152979" y="2568708"/>
            <a:ext cx="6392255"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dk2">
                    <a:lumMod val="100000"/>
                  </a:schemeClr>
                </a:solidFill>
                <a:cs typeface="+mn-ea"/>
              </a:rPr>
              <a:t>也称为类型检查、上下文相关分析。</a:t>
            </a:r>
            <a:endParaRPr lang="en-US" altLang="zh-CN" dirty="0">
              <a:solidFill>
                <a:schemeClr val="dk2">
                  <a:lumMod val="100000"/>
                </a:schemeClr>
              </a:solidFill>
              <a:cs typeface="+mn-ea"/>
            </a:endParaRPr>
          </a:p>
          <a:p>
            <a:pPr marL="285750" indent="-285750">
              <a:buFont typeface="Arial" panose="020B0604020202020204" pitchFamily="34" charset="0"/>
              <a:buChar char="•"/>
            </a:pPr>
            <a:r>
              <a:rPr lang="zh-CN" altLang="en-US" dirty="0">
                <a:solidFill>
                  <a:schemeClr val="dk2">
                    <a:lumMod val="100000"/>
                  </a:schemeClr>
                </a:solidFill>
                <a:cs typeface="+mn-ea"/>
              </a:rPr>
              <a:t>负责检查（抽象语法树）的上下文相关的属性。</a:t>
            </a:r>
            <a:endParaRPr lang="en-US" altLang="zh-CN" dirty="0">
              <a:solidFill>
                <a:schemeClr val="dk2">
                  <a:lumMod val="100000"/>
                </a:schemeClr>
              </a:solidFill>
              <a:cs typeface="+mn-ea"/>
            </a:endParaRPr>
          </a:p>
          <a:p>
            <a:pPr marL="285750" indent="-285750">
              <a:buFont typeface="Arial" panose="020B0604020202020204" pitchFamily="34" charset="0"/>
              <a:buChar char="•"/>
            </a:pPr>
            <a:r>
              <a:rPr lang="zh-CN" altLang="en-US" dirty="0">
                <a:solidFill>
                  <a:schemeClr val="dk2">
                    <a:lumMod val="100000"/>
                  </a:schemeClr>
                </a:solidFill>
                <a:cs typeface="+mn-ea"/>
              </a:rPr>
              <a:t>典型的情况包括：</a:t>
            </a:r>
            <a:endParaRPr lang="en-US" altLang="zh-CN" dirty="0">
              <a:solidFill>
                <a:schemeClr val="dk2">
                  <a:lumMod val="100000"/>
                </a:schemeClr>
              </a:solidFill>
              <a:cs typeface="+mn-ea"/>
            </a:endParaRPr>
          </a:p>
          <a:p>
            <a:pPr marL="742950" lvl="1" indent="-285750">
              <a:buFont typeface="Arial" panose="020B0604020202020204" pitchFamily="34" charset="0"/>
              <a:buChar char="•"/>
            </a:pPr>
            <a:r>
              <a:rPr lang="zh-CN" altLang="en-US" dirty="0">
                <a:solidFill>
                  <a:schemeClr val="dk2">
                    <a:lumMod val="100000"/>
                  </a:schemeClr>
                </a:solidFill>
                <a:cs typeface="+mn-ea"/>
              </a:rPr>
              <a:t>变量在使用前先声明</a:t>
            </a:r>
            <a:endParaRPr lang="en-US" altLang="zh-CN" dirty="0">
              <a:solidFill>
                <a:schemeClr val="dk2">
                  <a:lumMod val="100000"/>
                </a:schemeClr>
              </a:solidFill>
              <a:cs typeface="+mn-ea"/>
            </a:endParaRPr>
          </a:p>
          <a:p>
            <a:pPr marL="742950" lvl="1" indent="-285750">
              <a:buFont typeface="Arial" panose="020B0604020202020204" pitchFamily="34" charset="0"/>
              <a:buChar char="•"/>
            </a:pPr>
            <a:r>
              <a:rPr lang="zh-CN" altLang="en-US" dirty="0">
                <a:solidFill>
                  <a:schemeClr val="dk2">
                    <a:lumMod val="100000"/>
                  </a:schemeClr>
                </a:solidFill>
                <a:cs typeface="+mn-ea"/>
              </a:rPr>
              <a:t>每个表达式都有合适的类型</a:t>
            </a:r>
            <a:endParaRPr lang="en-US" altLang="zh-CN" dirty="0">
              <a:solidFill>
                <a:schemeClr val="dk2">
                  <a:lumMod val="100000"/>
                </a:schemeClr>
              </a:solidFill>
              <a:cs typeface="+mn-ea"/>
            </a:endParaRPr>
          </a:p>
          <a:p>
            <a:pPr marL="742950" lvl="1" indent="-285750">
              <a:buFont typeface="Arial" panose="020B0604020202020204" pitchFamily="34" charset="0"/>
              <a:buChar char="•"/>
            </a:pPr>
            <a:r>
              <a:rPr lang="zh-CN" altLang="en-US" dirty="0">
                <a:solidFill>
                  <a:schemeClr val="dk2">
                    <a:lumMod val="100000"/>
                  </a:schemeClr>
                </a:solidFill>
                <a:cs typeface="+mn-ea"/>
              </a:rPr>
              <a:t>函数调用和函数的定义一致</a:t>
            </a:r>
            <a:endParaRPr lang="en-US" altLang="zh-CN" dirty="0">
              <a:solidFill>
                <a:schemeClr val="dk2">
                  <a:lumMod val="100000"/>
                </a:schemeClr>
              </a:solidFill>
              <a:cs typeface="+mn-ea"/>
            </a:endParaRPr>
          </a:p>
          <a:p>
            <a:pPr lvl="1"/>
            <a:endParaRPr lang="en-US" altLang="zh-CN" sz="1800" dirty="0">
              <a:solidFill>
                <a:schemeClr val="dk2">
                  <a:lumMod val="100000"/>
                </a:schemeClr>
              </a:solidFill>
              <a:cs typeface="+mn-ea"/>
              <a:sym typeface="+mn-lt"/>
            </a:endParaRPr>
          </a:p>
          <a:p>
            <a:pPr lvl="1"/>
            <a:r>
              <a:rPr lang="zh-CN" altLang="en-US" sz="1800" dirty="0">
                <a:solidFill>
                  <a:schemeClr val="dk2">
                    <a:lumMod val="100000"/>
                  </a:schemeClr>
                </a:solidFill>
                <a:cs typeface="+mn-ea"/>
                <a:sym typeface="+mn-lt"/>
              </a:rPr>
              <a:t>现代的编译器中的语义分析模块，除了做语义分析外，还要负责生成中间代码。因此，语义分析模块往往是编译器中最庞大也最复杂的模块。</a:t>
            </a:r>
            <a:endParaRPr lang="en-US" altLang="zh-CN" sz="1800" dirty="0">
              <a:solidFill>
                <a:schemeClr val="dk2">
                  <a:lumMod val="100000"/>
                </a:schemeClr>
              </a:solidFill>
              <a:cs typeface="+mn-ea"/>
              <a:sym typeface="+mn-lt"/>
            </a:endParaRPr>
          </a:p>
        </p:txBody>
      </p:sp>
      <p:pic>
        <p:nvPicPr>
          <p:cNvPr id="4" name="图片 3">
            <a:extLst>
              <a:ext uri="{FF2B5EF4-FFF2-40B4-BE49-F238E27FC236}">
                <a16:creationId xmlns:a16="http://schemas.microsoft.com/office/drawing/2014/main" id="{8668AA8C-D586-4BCB-B396-141F394F8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7150" y="1451208"/>
            <a:ext cx="3953427" cy="4582164"/>
          </a:xfrm>
          <a:prstGeom prst="rect">
            <a:avLst/>
          </a:prstGeom>
        </p:spPr>
      </p:pic>
      <p:sp>
        <p:nvSpPr>
          <p:cNvPr id="15" name="文本框 14">
            <a:extLst>
              <a:ext uri="{FF2B5EF4-FFF2-40B4-BE49-F238E27FC236}">
                <a16:creationId xmlns:a16="http://schemas.microsoft.com/office/drawing/2014/main" id="{821C12A6-1672-4E08-BE9C-BA2143FA4FEA}"/>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spTree>
    <p:extLst>
      <p:ext uri="{BB962C8B-B14F-4D97-AF65-F5344CB8AC3E}">
        <p14:creationId xmlns:p14="http://schemas.microsoft.com/office/powerpoint/2010/main" val="35064219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
            <a:extLst>
              <a:ext uri="{FF2B5EF4-FFF2-40B4-BE49-F238E27FC236}">
                <a16:creationId xmlns:a16="http://schemas.microsoft.com/office/drawing/2014/main" id="{06D16E45-AED3-4673-A908-E230062DFA6C}"/>
              </a:ext>
            </a:extLst>
          </p:cNvPr>
          <p:cNvSpPr>
            <a:spLocks/>
          </p:cNvSpPr>
          <p:nvPr/>
        </p:nvSpPr>
        <p:spPr bwMode="auto">
          <a:xfrm>
            <a:off x="1961193" y="1288583"/>
            <a:ext cx="8678523" cy="435691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flip="none" rotWithShape="1">
            <a:gsLst>
              <a:gs pos="45000">
                <a:schemeClr val="bg1"/>
              </a:gs>
              <a:gs pos="100000">
                <a:schemeClr val="bg1"/>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schemeClr val="accent3">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65000"/>
                  <a:lumOff val="35000"/>
                </a:schemeClr>
              </a:solidFill>
              <a:cs typeface="+mn-ea"/>
              <a:sym typeface="+mn-lt"/>
            </a:endParaRPr>
          </a:p>
        </p:txBody>
      </p:sp>
      <p:sp>
        <p:nvSpPr>
          <p:cNvPr id="29" name="TextBox 70">
            <a:extLst>
              <a:ext uri="{FF2B5EF4-FFF2-40B4-BE49-F238E27FC236}">
                <a16:creationId xmlns:a16="http://schemas.microsoft.com/office/drawing/2014/main" id="{60DBA892-DA49-4F13-803D-CE99BF213218}"/>
              </a:ext>
            </a:extLst>
          </p:cNvPr>
          <p:cNvSpPr txBox="1"/>
          <p:nvPr/>
        </p:nvSpPr>
        <p:spPr>
          <a:xfrm>
            <a:off x="4426573" y="2649300"/>
            <a:ext cx="5385129" cy="931024"/>
          </a:xfrm>
          <a:prstGeom prst="rect">
            <a:avLst/>
          </a:prstGeom>
          <a:noFill/>
        </p:spPr>
        <p:txBody>
          <a:bodyPr wrap="square" rtlCol="0">
            <a:spAutoFit/>
          </a:bodyPr>
          <a:lstStyle/>
          <a:p>
            <a:pPr algn="dist">
              <a:lnSpc>
                <a:spcPct val="140000"/>
              </a:lnSpc>
            </a:pPr>
            <a:r>
              <a:rPr lang="en-US" altLang="zh-CN" sz="4400" dirty="0" err="1">
                <a:solidFill>
                  <a:srgbClr val="FABDBA"/>
                </a:solidFill>
                <a:latin typeface="庞门正道标题体" panose="02010600030101010101" pitchFamily="2" charset="-122"/>
                <a:ea typeface="庞门正道标题体" panose="02010600030101010101" pitchFamily="2" charset="-122"/>
              </a:rPr>
              <a:t>Securify</a:t>
            </a:r>
            <a:r>
              <a:rPr lang="zh-CN" altLang="en-US" sz="4400" dirty="0">
                <a:solidFill>
                  <a:srgbClr val="FABDBA"/>
                </a:solidFill>
                <a:latin typeface="庞门正道标题体" panose="02010600030101010101" pitchFamily="2" charset="-122"/>
                <a:ea typeface="庞门正道标题体" panose="02010600030101010101" pitchFamily="2" charset="-122"/>
              </a:rPr>
              <a:t>介绍</a:t>
            </a:r>
          </a:p>
        </p:txBody>
      </p:sp>
      <p:sp>
        <p:nvSpPr>
          <p:cNvPr id="31" name="Freeform 6">
            <a:extLst>
              <a:ext uri="{FF2B5EF4-FFF2-40B4-BE49-F238E27FC236}">
                <a16:creationId xmlns:a16="http://schemas.microsoft.com/office/drawing/2014/main" id="{FB945805-EB93-493D-A110-002AF1888F39}"/>
              </a:ext>
            </a:extLst>
          </p:cNvPr>
          <p:cNvSpPr>
            <a:spLocks/>
          </p:cNvSpPr>
          <p:nvPr/>
        </p:nvSpPr>
        <p:spPr bwMode="auto">
          <a:xfrm>
            <a:off x="1961194" y="1028734"/>
            <a:ext cx="3230033" cy="258233"/>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chemeClr val="accent3">
              <a:lumMod val="100000"/>
            </a:schemeClr>
          </a:solidFill>
          <a:ln>
            <a:noFill/>
          </a:ln>
        </p:spPr>
        <p:txBody>
          <a:bodyPr vert="horz" wrap="square" lIns="121920" tIns="60960" rIns="121920" bIns="60960" numCol="1" anchor="t" anchorCtr="0" compatLnSpc="1">
            <a:prstTxWarp prst="textNoShape">
              <a:avLst/>
            </a:prstTxWarp>
          </a:bodyPr>
          <a:lstStyle/>
          <a:p>
            <a:endParaRPr lang="zh-CN" altLang="en-US" sz="2400">
              <a:solidFill>
                <a:srgbClr val="FEAE01"/>
              </a:solidFill>
              <a:latin typeface="庞门正道标题体" panose="02010600030101010101" pitchFamily="2" charset="-122"/>
              <a:ea typeface="庞门正道标题体" panose="02010600030101010101" pitchFamily="2" charset="-122"/>
              <a:cs typeface="+mn-ea"/>
              <a:sym typeface="+mn-lt"/>
            </a:endParaRPr>
          </a:p>
        </p:txBody>
      </p:sp>
      <p:sp>
        <p:nvSpPr>
          <p:cNvPr id="32" name="Freeform 7">
            <a:extLst>
              <a:ext uri="{FF2B5EF4-FFF2-40B4-BE49-F238E27FC236}">
                <a16:creationId xmlns:a16="http://schemas.microsoft.com/office/drawing/2014/main" id="{584E6DC5-F439-4BED-8E82-69150726D969}"/>
              </a:ext>
            </a:extLst>
          </p:cNvPr>
          <p:cNvSpPr>
            <a:spLocks/>
          </p:cNvSpPr>
          <p:nvPr/>
        </p:nvSpPr>
        <p:spPr bwMode="auto">
          <a:xfrm>
            <a:off x="1961194" y="1028734"/>
            <a:ext cx="2984500" cy="2072217"/>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zh-CN" altLang="en-US" sz="2400" dirty="0">
              <a:solidFill>
                <a:srgbClr val="FEAE01"/>
              </a:solidFill>
              <a:latin typeface="庞门正道标题体" panose="02010600030101010101" pitchFamily="2" charset="-122"/>
              <a:ea typeface="庞门正道标题体" panose="02010600030101010101" pitchFamily="2" charset="-122"/>
              <a:cs typeface="+mn-ea"/>
              <a:sym typeface="+mn-lt"/>
            </a:endParaRPr>
          </a:p>
        </p:txBody>
      </p:sp>
      <p:sp>
        <p:nvSpPr>
          <p:cNvPr id="33" name="TextBox 69">
            <a:extLst>
              <a:ext uri="{FF2B5EF4-FFF2-40B4-BE49-F238E27FC236}">
                <a16:creationId xmlns:a16="http://schemas.microsoft.com/office/drawing/2014/main" id="{69F60958-F2B0-435D-8892-736633933E4A}"/>
              </a:ext>
            </a:extLst>
          </p:cNvPr>
          <p:cNvSpPr txBox="1"/>
          <p:nvPr/>
        </p:nvSpPr>
        <p:spPr>
          <a:xfrm>
            <a:off x="2888662" y="1249130"/>
            <a:ext cx="931724" cy="1733680"/>
          </a:xfrm>
          <a:prstGeom prst="rect">
            <a:avLst/>
          </a:prstGeom>
          <a:noFill/>
        </p:spPr>
        <p:txBody>
          <a:bodyPr wrap="square" rtlCol="0">
            <a:spAutoFit/>
          </a:bodyPr>
          <a:lstStyle/>
          <a:p>
            <a:r>
              <a:rPr lang="en-US" altLang="zh-CN" sz="10666" b="1" dirty="0">
                <a:solidFill>
                  <a:srgbClr val="F8F8F8"/>
                </a:solidFill>
                <a:latin typeface="庞门正道标题体" panose="02010600030101010101" pitchFamily="2" charset="-122"/>
                <a:ea typeface="庞门正道标题体" panose="02010600030101010101" pitchFamily="2" charset="-122"/>
                <a:cs typeface="+mn-ea"/>
                <a:sym typeface="+mn-lt"/>
              </a:rPr>
              <a:t>2</a:t>
            </a:r>
            <a:endParaRPr lang="zh-CN" altLang="en-US" sz="10666" b="1" dirty="0">
              <a:solidFill>
                <a:srgbClr val="F8F8F8"/>
              </a:solidFill>
              <a:latin typeface="庞门正道标题体" panose="02010600030101010101" pitchFamily="2" charset="-122"/>
              <a:ea typeface="庞门正道标题体" panose="02010600030101010101" pitchFamily="2" charset="-122"/>
              <a:cs typeface="+mn-ea"/>
              <a:sym typeface="+mn-lt"/>
            </a:endParaRPr>
          </a:p>
        </p:txBody>
      </p:sp>
      <p:sp>
        <p:nvSpPr>
          <p:cNvPr id="34" name="Rectangle 13">
            <a:extLst>
              <a:ext uri="{FF2B5EF4-FFF2-40B4-BE49-F238E27FC236}">
                <a16:creationId xmlns:a16="http://schemas.microsoft.com/office/drawing/2014/main" id="{3B5D55DC-EC53-4B90-8423-7607B14888C7}"/>
              </a:ext>
            </a:extLst>
          </p:cNvPr>
          <p:cNvSpPr>
            <a:spLocks noChangeArrowheads="1"/>
          </p:cNvSpPr>
          <p:nvPr/>
        </p:nvSpPr>
        <p:spPr bwMode="auto">
          <a:xfrm>
            <a:off x="2081917" y="2202953"/>
            <a:ext cx="838371" cy="47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buFontTx/>
              <a:buNone/>
            </a:pPr>
            <a:r>
              <a:rPr lang="zh-CN" altLang="zh-CN" sz="3067" dirty="0">
                <a:solidFill>
                  <a:srgbClr val="FFFFFF"/>
                </a:solidFill>
                <a:latin typeface="庞门正道标题体" panose="02010600030101010101" pitchFamily="2" charset="-122"/>
                <a:ea typeface="庞门正道标题体" panose="02010600030101010101" pitchFamily="2" charset="-122"/>
                <a:cs typeface="+mn-ea"/>
                <a:sym typeface="+mn-lt"/>
              </a:rPr>
              <a:t>Part</a:t>
            </a:r>
            <a:endParaRPr lang="zh-CN" altLang="zh-CN" sz="2400" dirty="0">
              <a:solidFill>
                <a:srgbClr val="FEAE01"/>
              </a:solidFill>
              <a:latin typeface="庞门正道标题体" panose="02010600030101010101" pitchFamily="2" charset="-122"/>
              <a:ea typeface="庞门正道标题体" panose="02010600030101010101" pitchFamily="2" charset="-122"/>
              <a:cs typeface="+mn-ea"/>
              <a:sym typeface="+mn-lt"/>
            </a:endParaRPr>
          </a:p>
        </p:txBody>
      </p:sp>
      <p:pic>
        <p:nvPicPr>
          <p:cNvPr id="10" name="图片 9">
            <a:extLst>
              <a:ext uri="{FF2B5EF4-FFF2-40B4-BE49-F238E27FC236}">
                <a16:creationId xmlns:a16="http://schemas.microsoft.com/office/drawing/2014/main" id="{AF01C2B3-B285-4860-B050-FB3BA8178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890" y="5569417"/>
            <a:ext cx="1046277" cy="1046277"/>
          </a:xfrm>
          <a:prstGeom prst="rect">
            <a:avLst/>
          </a:prstGeom>
        </p:spPr>
      </p:pic>
    </p:spTree>
    <p:extLst>
      <p:ext uri="{BB962C8B-B14F-4D97-AF65-F5344CB8AC3E}">
        <p14:creationId xmlns:p14="http://schemas.microsoft.com/office/powerpoint/2010/main" val="18094929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grpSp>
        <p:nvGrpSpPr>
          <p:cNvPr id="5" name="组合 4">
            <a:extLst>
              <a:ext uri="{FF2B5EF4-FFF2-40B4-BE49-F238E27FC236}">
                <a16:creationId xmlns:a16="http://schemas.microsoft.com/office/drawing/2014/main" id="{FE2FA4B3-55C0-4BD7-AF5F-9395ECF85E7D}"/>
              </a:ext>
            </a:extLst>
          </p:cNvPr>
          <p:cNvGrpSpPr/>
          <p:nvPr/>
        </p:nvGrpSpPr>
        <p:grpSpPr>
          <a:xfrm>
            <a:off x="503383" y="181250"/>
            <a:ext cx="2605882" cy="1190548"/>
            <a:chOff x="503383" y="181250"/>
            <a:chExt cx="2605882" cy="1190548"/>
          </a:xfrm>
        </p:grpSpPr>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4" name="文本框 3">
              <a:extLst>
                <a:ext uri="{FF2B5EF4-FFF2-40B4-BE49-F238E27FC236}">
                  <a16:creationId xmlns:a16="http://schemas.microsoft.com/office/drawing/2014/main" id="{C83208F1-56F5-4A6D-8435-BEF24AAC0E07}"/>
                </a:ext>
              </a:extLst>
            </p:cNvPr>
            <p:cNvSpPr txBox="1"/>
            <p:nvPr/>
          </p:nvSpPr>
          <p:spPr>
            <a:xfrm>
              <a:off x="1262606" y="474323"/>
              <a:ext cx="1846659" cy="369332"/>
            </a:xfrm>
            <a:prstGeom prst="rect">
              <a:avLst/>
            </a:prstGeom>
            <a:noFill/>
          </p:spPr>
          <p:txBody>
            <a:bodyPr vert="horz" wrap="square" rtlCol="0">
              <a:spAutoFit/>
            </a:bodyPr>
            <a:lstStyle/>
            <a:p>
              <a:pPr algn="dist"/>
              <a:r>
                <a:rPr lang="en-US" altLang="zh-CN" b="1" dirty="0" err="1">
                  <a:solidFill>
                    <a:schemeClr val="tx1">
                      <a:lumMod val="50000"/>
                      <a:lumOff val="50000"/>
                    </a:schemeClr>
                  </a:solidFill>
                  <a:latin typeface="+mj-ea"/>
                  <a:ea typeface="+mj-ea"/>
                </a:rPr>
                <a:t>Securify</a:t>
              </a:r>
              <a:endParaRPr lang="zh-CN" altLang="en-US" b="1" dirty="0">
                <a:solidFill>
                  <a:schemeClr val="tx1">
                    <a:lumMod val="50000"/>
                    <a:lumOff val="50000"/>
                  </a:schemeClr>
                </a:solidFill>
                <a:latin typeface="+mj-ea"/>
                <a:ea typeface="+mj-ea"/>
              </a:endParaRPr>
            </a:p>
          </p:txBody>
        </p:sp>
      </p:grpSp>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2" name="文本框 1">
            <a:extLst>
              <a:ext uri="{FF2B5EF4-FFF2-40B4-BE49-F238E27FC236}">
                <a16:creationId xmlns:a16="http://schemas.microsoft.com/office/drawing/2014/main" id="{3D4372D7-CD0F-4401-8D9B-7ACFD718AEF0}"/>
              </a:ext>
            </a:extLst>
          </p:cNvPr>
          <p:cNvSpPr txBox="1"/>
          <p:nvPr/>
        </p:nvSpPr>
        <p:spPr>
          <a:xfrm>
            <a:off x="1912846" y="1398977"/>
            <a:ext cx="8794072" cy="2308324"/>
          </a:xfrm>
          <a:prstGeom prst="rect">
            <a:avLst/>
          </a:prstGeom>
          <a:noFill/>
        </p:spPr>
        <p:txBody>
          <a:bodyPr wrap="square" rtlCol="0">
            <a:spAutoFit/>
          </a:bodyPr>
          <a:lstStyle/>
          <a:p>
            <a:r>
              <a:rPr lang="en-US" altLang="zh-CN" dirty="0">
                <a:solidFill>
                  <a:schemeClr val="dk2">
                    <a:lumMod val="100000"/>
                  </a:schemeClr>
                </a:solidFill>
                <a:cs typeface="+mn-ea"/>
              </a:rPr>
              <a:t>2020</a:t>
            </a:r>
            <a:r>
              <a:rPr lang="zh-CN" altLang="en-US" dirty="0">
                <a:solidFill>
                  <a:schemeClr val="dk2">
                    <a:lumMod val="100000"/>
                  </a:schemeClr>
                </a:solidFill>
                <a:cs typeface="+mn-ea"/>
              </a:rPr>
              <a:t>年</a:t>
            </a:r>
            <a:r>
              <a:rPr lang="en-US" altLang="zh-CN" dirty="0">
                <a:solidFill>
                  <a:schemeClr val="dk2">
                    <a:lumMod val="100000"/>
                  </a:schemeClr>
                </a:solidFill>
                <a:cs typeface="+mn-ea"/>
              </a:rPr>
              <a:t>1</a:t>
            </a:r>
            <a:r>
              <a:rPr lang="zh-CN" altLang="en-US" dirty="0">
                <a:solidFill>
                  <a:schemeClr val="dk2">
                    <a:lumMod val="100000"/>
                  </a:schemeClr>
                </a:solidFill>
                <a:cs typeface="+mn-ea"/>
              </a:rPr>
              <a:t>月，由区块链安全公司 </a:t>
            </a:r>
            <a:r>
              <a:rPr lang="en-US" altLang="zh-CN" dirty="0" err="1">
                <a:solidFill>
                  <a:schemeClr val="dk2">
                    <a:lumMod val="100000"/>
                  </a:schemeClr>
                </a:solidFill>
                <a:cs typeface="+mn-ea"/>
              </a:rPr>
              <a:t>ChainSecurity</a:t>
            </a:r>
            <a:r>
              <a:rPr lang="en-US" altLang="zh-CN" dirty="0">
                <a:solidFill>
                  <a:schemeClr val="dk2">
                    <a:lumMod val="100000"/>
                  </a:schemeClr>
                </a:solidFill>
                <a:cs typeface="+mn-ea"/>
              </a:rPr>
              <a:t> </a:t>
            </a:r>
            <a:r>
              <a:rPr lang="zh-CN" altLang="en-US" dirty="0">
                <a:solidFill>
                  <a:schemeClr val="dk2">
                    <a:lumMod val="100000"/>
                  </a:schemeClr>
                </a:solidFill>
                <a:cs typeface="+mn-ea"/>
              </a:rPr>
              <a:t>开发的以太坊智能合约安全扫描工具 </a:t>
            </a:r>
            <a:r>
              <a:rPr lang="en-US" altLang="zh-CN" dirty="0" err="1">
                <a:solidFill>
                  <a:schemeClr val="dk2">
                    <a:lumMod val="100000"/>
                  </a:schemeClr>
                </a:solidFill>
                <a:cs typeface="+mn-ea"/>
              </a:rPr>
              <a:t>Securify</a:t>
            </a:r>
            <a:r>
              <a:rPr lang="en-US" altLang="zh-CN" dirty="0">
                <a:solidFill>
                  <a:schemeClr val="dk2">
                    <a:lumMod val="100000"/>
                  </a:schemeClr>
                </a:solidFill>
                <a:cs typeface="+mn-ea"/>
              </a:rPr>
              <a:t> </a:t>
            </a:r>
            <a:r>
              <a:rPr lang="zh-CN" altLang="en-US" dirty="0">
                <a:solidFill>
                  <a:schemeClr val="dk2">
                    <a:lumMod val="100000"/>
                  </a:schemeClr>
                </a:solidFill>
                <a:cs typeface="+mn-ea"/>
              </a:rPr>
              <a:t>正式发布 </a:t>
            </a:r>
            <a:r>
              <a:rPr lang="en-US" altLang="zh-CN" dirty="0">
                <a:solidFill>
                  <a:schemeClr val="dk2">
                    <a:lumMod val="100000"/>
                  </a:schemeClr>
                </a:solidFill>
                <a:cs typeface="+mn-ea"/>
              </a:rPr>
              <a:t>2.0 </a:t>
            </a:r>
            <a:r>
              <a:rPr lang="zh-CN" altLang="en-US" dirty="0">
                <a:solidFill>
                  <a:schemeClr val="dk2">
                    <a:lumMod val="100000"/>
                  </a:schemeClr>
                </a:solidFill>
                <a:cs typeface="+mn-ea"/>
              </a:rPr>
              <a:t>版本。</a:t>
            </a:r>
            <a:endParaRPr lang="en-US" altLang="zh-CN" dirty="0">
              <a:solidFill>
                <a:schemeClr val="dk2">
                  <a:lumMod val="100000"/>
                </a:schemeClr>
              </a:solidFill>
              <a:cs typeface="+mn-ea"/>
            </a:endParaRPr>
          </a:p>
          <a:p>
            <a:endParaRPr lang="en-US" altLang="zh-CN" dirty="0">
              <a:solidFill>
                <a:schemeClr val="dk2">
                  <a:lumMod val="100000"/>
                </a:schemeClr>
              </a:solidFill>
              <a:cs typeface="+mn-ea"/>
            </a:endParaRPr>
          </a:p>
          <a:p>
            <a:r>
              <a:rPr lang="zh-CN" altLang="en-US" dirty="0">
                <a:solidFill>
                  <a:schemeClr val="dk2">
                    <a:lumMod val="100000"/>
                  </a:schemeClr>
                </a:solidFill>
                <a:cs typeface="+mn-ea"/>
              </a:rPr>
              <a:t>该版本支持以太坊平台智能合约编程语言 </a:t>
            </a:r>
            <a:r>
              <a:rPr lang="en-US" altLang="zh-CN" dirty="0">
                <a:solidFill>
                  <a:schemeClr val="dk2">
                    <a:lumMod val="100000"/>
                  </a:schemeClr>
                </a:solidFill>
                <a:cs typeface="+mn-ea"/>
              </a:rPr>
              <a:t>Solidity 0.5.*</a:t>
            </a:r>
            <a:r>
              <a:rPr lang="zh-CN" altLang="en-US" dirty="0">
                <a:solidFill>
                  <a:schemeClr val="dk2">
                    <a:lumMod val="100000"/>
                  </a:schemeClr>
                </a:solidFill>
                <a:cs typeface="+mn-ea"/>
              </a:rPr>
              <a:t>（最早</a:t>
            </a:r>
            <a:r>
              <a:rPr lang="en-US" altLang="zh-CN" dirty="0">
                <a:solidFill>
                  <a:schemeClr val="dk2">
                    <a:lumMod val="100000"/>
                  </a:schemeClr>
                </a:solidFill>
                <a:cs typeface="+mn-ea"/>
              </a:rPr>
              <a:t>0.5.12</a:t>
            </a:r>
            <a:r>
              <a:rPr lang="zh-CN" altLang="en-US" dirty="0">
                <a:solidFill>
                  <a:schemeClr val="dk2">
                    <a:lumMod val="100000"/>
                  </a:schemeClr>
                </a:solidFill>
                <a:cs typeface="+mn-ea"/>
              </a:rPr>
              <a:t>版本）</a:t>
            </a:r>
            <a:r>
              <a:rPr lang="en-US" altLang="zh-CN" dirty="0">
                <a:solidFill>
                  <a:schemeClr val="dk2">
                    <a:lumMod val="100000"/>
                  </a:schemeClr>
                </a:solidFill>
                <a:cs typeface="+mn-ea"/>
              </a:rPr>
              <a:t> </a:t>
            </a:r>
            <a:r>
              <a:rPr lang="zh-CN" altLang="en-US" dirty="0">
                <a:solidFill>
                  <a:schemeClr val="dk2">
                    <a:lumMod val="100000"/>
                  </a:schemeClr>
                </a:solidFill>
                <a:cs typeface="+mn-ea"/>
              </a:rPr>
              <a:t>和 </a:t>
            </a:r>
            <a:r>
              <a:rPr lang="en-US" altLang="zh-CN" dirty="0">
                <a:solidFill>
                  <a:schemeClr val="dk2">
                    <a:lumMod val="100000"/>
                  </a:schemeClr>
                </a:solidFill>
                <a:cs typeface="+mn-ea"/>
              </a:rPr>
              <a:t>0.6.* </a:t>
            </a:r>
            <a:r>
              <a:rPr lang="zh-CN" altLang="en-US" dirty="0">
                <a:solidFill>
                  <a:schemeClr val="dk2">
                    <a:lumMod val="100000"/>
                  </a:schemeClr>
                </a:solidFill>
                <a:cs typeface="+mn-ea"/>
              </a:rPr>
              <a:t>版本，并提供 </a:t>
            </a:r>
            <a:r>
              <a:rPr lang="en-US" altLang="zh-CN" dirty="0">
                <a:solidFill>
                  <a:schemeClr val="dk2">
                    <a:lumMod val="100000"/>
                  </a:schemeClr>
                </a:solidFill>
                <a:cs typeface="+mn-ea"/>
              </a:rPr>
              <a:t>37 </a:t>
            </a:r>
            <a:r>
              <a:rPr lang="zh-CN" altLang="en-US" dirty="0">
                <a:solidFill>
                  <a:schemeClr val="dk2">
                    <a:lumMod val="100000"/>
                  </a:schemeClr>
                </a:solidFill>
                <a:cs typeface="+mn-ea"/>
              </a:rPr>
              <a:t>种按严重程度分类的漏洞检测能力。</a:t>
            </a:r>
            <a:endParaRPr lang="en-US" altLang="zh-CN" dirty="0">
              <a:solidFill>
                <a:schemeClr val="dk2">
                  <a:lumMod val="100000"/>
                </a:schemeClr>
              </a:solidFill>
              <a:cs typeface="+mn-ea"/>
            </a:endParaRPr>
          </a:p>
          <a:p>
            <a:endParaRPr lang="en-US" altLang="zh-CN" dirty="0">
              <a:solidFill>
                <a:schemeClr val="dk2">
                  <a:lumMod val="100000"/>
                </a:schemeClr>
              </a:solidFill>
              <a:cs typeface="+mn-ea"/>
            </a:endParaRPr>
          </a:p>
          <a:p>
            <a:r>
              <a:rPr lang="en-US" altLang="zh-CN" dirty="0" err="1">
                <a:solidFill>
                  <a:schemeClr val="dk2">
                    <a:lumMod val="100000"/>
                  </a:schemeClr>
                </a:solidFill>
                <a:cs typeface="+mn-ea"/>
              </a:rPr>
              <a:t>github</a:t>
            </a:r>
            <a:r>
              <a:rPr lang="zh-CN" altLang="en-US" dirty="0">
                <a:solidFill>
                  <a:schemeClr val="dk2">
                    <a:lumMod val="100000"/>
                  </a:schemeClr>
                </a:solidFill>
                <a:cs typeface="+mn-ea"/>
              </a:rPr>
              <a:t>地址：</a:t>
            </a:r>
            <a:r>
              <a:rPr lang="en-US" altLang="zh-CN" dirty="0">
                <a:solidFill>
                  <a:schemeClr val="dk2">
                    <a:lumMod val="100000"/>
                  </a:schemeClr>
                </a:solidFill>
                <a:cs typeface="+mn-ea"/>
                <a:hlinkClick r:id="rId6"/>
              </a:rPr>
              <a:t>https://github.com/eth-sri/securify2</a:t>
            </a:r>
            <a:endParaRPr lang="en-US" altLang="zh-CN" dirty="0">
              <a:solidFill>
                <a:schemeClr val="dk2">
                  <a:lumMod val="100000"/>
                </a:schemeClr>
              </a:solidFill>
              <a:cs typeface="+mn-ea"/>
            </a:endParaRPr>
          </a:p>
          <a:p>
            <a:endParaRPr lang="en-US" altLang="zh-CN" dirty="0">
              <a:solidFill>
                <a:schemeClr val="dk2">
                  <a:lumMod val="100000"/>
                </a:schemeClr>
              </a:solidFill>
              <a:cs typeface="+mn-ea"/>
            </a:endParaRPr>
          </a:p>
        </p:txBody>
      </p:sp>
    </p:spTree>
    <p:extLst>
      <p:ext uri="{BB962C8B-B14F-4D97-AF65-F5344CB8AC3E}">
        <p14:creationId xmlns:p14="http://schemas.microsoft.com/office/powerpoint/2010/main" val="18700682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grpSp>
        <p:nvGrpSpPr>
          <p:cNvPr id="5" name="组合 4">
            <a:extLst>
              <a:ext uri="{FF2B5EF4-FFF2-40B4-BE49-F238E27FC236}">
                <a16:creationId xmlns:a16="http://schemas.microsoft.com/office/drawing/2014/main" id="{FE2FA4B3-55C0-4BD7-AF5F-9395ECF85E7D}"/>
              </a:ext>
            </a:extLst>
          </p:cNvPr>
          <p:cNvGrpSpPr/>
          <p:nvPr/>
        </p:nvGrpSpPr>
        <p:grpSpPr>
          <a:xfrm>
            <a:off x="503383" y="181250"/>
            <a:ext cx="2605882" cy="1190548"/>
            <a:chOff x="503383" y="181250"/>
            <a:chExt cx="2605882" cy="1190548"/>
          </a:xfrm>
        </p:grpSpPr>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4" name="文本框 3">
              <a:extLst>
                <a:ext uri="{FF2B5EF4-FFF2-40B4-BE49-F238E27FC236}">
                  <a16:creationId xmlns:a16="http://schemas.microsoft.com/office/drawing/2014/main" id="{C83208F1-56F5-4A6D-8435-BEF24AAC0E07}"/>
                </a:ext>
              </a:extLst>
            </p:cNvPr>
            <p:cNvSpPr txBox="1"/>
            <p:nvPr/>
          </p:nvSpPr>
          <p:spPr>
            <a:xfrm>
              <a:off x="1262606" y="474323"/>
              <a:ext cx="1846659" cy="369332"/>
            </a:xfrm>
            <a:prstGeom prst="rect">
              <a:avLst/>
            </a:prstGeom>
            <a:noFill/>
          </p:spPr>
          <p:txBody>
            <a:bodyPr vert="horz" wrap="square" rtlCol="0">
              <a:spAutoFit/>
            </a:bodyPr>
            <a:lstStyle/>
            <a:p>
              <a:pPr algn="dist"/>
              <a:r>
                <a:rPr lang="en-US" altLang="zh-CN" b="1" dirty="0" err="1">
                  <a:solidFill>
                    <a:schemeClr val="tx1">
                      <a:lumMod val="50000"/>
                      <a:lumOff val="50000"/>
                    </a:schemeClr>
                  </a:solidFill>
                  <a:latin typeface="+mj-ea"/>
                  <a:ea typeface="+mj-ea"/>
                </a:rPr>
                <a:t>Securify</a:t>
              </a:r>
              <a:endParaRPr lang="zh-CN" altLang="en-US" b="1" dirty="0">
                <a:solidFill>
                  <a:schemeClr val="tx1">
                    <a:lumMod val="50000"/>
                    <a:lumOff val="50000"/>
                  </a:schemeClr>
                </a:solidFill>
                <a:latin typeface="+mj-ea"/>
                <a:ea typeface="+mj-ea"/>
              </a:endParaRPr>
            </a:p>
          </p:txBody>
        </p:sp>
      </p:grpSp>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2" name="文本框 1">
            <a:extLst>
              <a:ext uri="{FF2B5EF4-FFF2-40B4-BE49-F238E27FC236}">
                <a16:creationId xmlns:a16="http://schemas.microsoft.com/office/drawing/2014/main" id="{3D4372D7-CD0F-4401-8D9B-7ACFD718AEF0}"/>
              </a:ext>
            </a:extLst>
          </p:cNvPr>
          <p:cNvSpPr txBox="1"/>
          <p:nvPr/>
        </p:nvSpPr>
        <p:spPr>
          <a:xfrm>
            <a:off x="1963180" y="1637369"/>
            <a:ext cx="8794072" cy="3290581"/>
          </a:xfrm>
          <a:prstGeom prst="rect">
            <a:avLst/>
          </a:prstGeom>
          <a:noFill/>
        </p:spPr>
        <p:txBody>
          <a:bodyPr wrap="square" rtlCol="0">
            <a:spAutoFit/>
          </a:bodyPr>
          <a:lstStyle/>
          <a:p>
            <a:pPr>
              <a:lnSpc>
                <a:spcPct val="130000"/>
              </a:lnSpc>
            </a:pPr>
            <a:r>
              <a:rPr lang="en-US" altLang="zh-CN" sz="1800" dirty="0" err="1">
                <a:solidFill>
                  <a:schemeClr val="dk2">
                    <a:lumMod val="100000"/>
                  </a:schemeClr>
                </a:solidFill>
                <a:cs typeface="+mn-ea"/>
              </a:rPr>
              <a:t>Securify</a:t>
            </a:r>
            <a:r>
              <a:rPr lang="zh-CN" altLang="en-US" sz="1800" dirty="0">
                <a:solidFill>
                  <a:schemeClr val="dk2">
                    <a:lumMod val="100000"/>
                  </a:schemeClr>
                </a:solidFill>
                <a:cs typeface="+mn-ea"/>
              </a:rPr>
              <a:t>是一个可扩展的分析智能合约，检测漏洞的工具。</a:t>
            </a:r>
            <a:endParaRPr lang="en-US" altLang="zh-CN" sz="1800" dirty="0">
              <a:solidFill>
                <a:schemeClr val="dk2">
                  <a:lumMod val="100000"/>
                </a:schemeClr>
              </a:solidFill>
              <a:cs typeface="+mn-ea"/>
            </a:endParaRPr>
          </a:p>
          <a:p>
            <a:pPr>
              <a:lnSpc>
                <a:spcPct val="130000"/>
              </a:lnSpc>
            </a:pPr>
            <a:r>
              <a:rPr lang="en-US" altLang="zh-CN" sz="1800" dirty="0" err="1">
                <a:solidFill>
                  <a:schemeClr val="dk2">
                    <a:lumMod val="100000"/>
                  </a:schemeClr>
                </a:solidFill>
                <a:cs typeface="+mn-ea"/>
              </a:rPr>
              <a:t>Securify</a:t>
            </a:r>
            <a:r>
              <a:rPr lang="zh-CN" altLang="en-US" sz="1800" dirty="0">
                <a:solidFill>
                  <a:schemeClr val="dk2">
                    <a:lumMod val="100000"/>
                  </a:schemeClr>
                </a:solidFill>
                <a:cs typeface="+mn-ea"/>
              </a:rPr>
              <a:t>基于模式匹配。</a:t>
            </a:r>
            <a:endParaRPr lang="en-US" altLang="zh-CN" sz="1800" dirty="0">
              <a:solidFill>
                <a:schemeClr val="dk2">
                  <a:lumMod val="100000"/>
                </a:schemeClr>
              </a:solidFill>
              <a:cs typeface="+mn-ea"/>
            </a:endParaRPr>
          </a:p>
          <a:p>
            <a:pPr>
              <a:lnSpc>
                <a:spcPct val="130000"/>
              </a:lnSpc>
            </a:pPr>
            <a:r>
              <a:rPr lang="zh-CN" altLang="en-US" sz="1800" dirty="0">
                <a:solidFill>
                  <a:schemeClr val="dk2">
                    <a:lumMod val="100000"/>
                  </a:schemeClr>
                </a:solidFill>
                <a:cs typeface="+mn-ea"/>
              </a:rPr>
              <a:t>其能在给定特征的情况下分析智能合约是否存在漏洞。</a:t>
            </a:r>
            <a:endParaRPr lang="en-US" altLang="zh-CN" sz="1800" dirty="0">
              <a:solidFill>
                <a:schemeClr val="dk2">
                  <a:lumMod val="100000"/>
                </a:schemeClr>
              </a:solidFill>
              <a:cs typeface="+mn-ea"/>
            </a:endParaRPr>
          </a:p>
          <a:p>
            <a:pPr>
              <a:lnSpc>
                <a:spcPct val="130000"/>
              </a:lnSpc>
            </a:pPr>
            <a:r>
              <a:rPr lang="en-US" altLang="zh-CN" sz="1800" dirty="0" err="1">
                <a:solidFill>
                  <a:schemeClr val="dk2">
                    <a:lumMod val="100000"/>
                  </a:schemeClr>
                </a:solidFill>
                <a:cs typeface="+mn-ea"/>
              </a:rPr>
              <a:t>Securify</a:t>
            </a:r>
            <a:r>
              <a:rPr lang="zh-CN" altLang="en-US" sz="1800" dirty="0">
                <a:solidFill>
                  <a:schemeClr val="dk2">
                    <a:lumMod val="100000"/>
                  </a:schemeClr>
                </a:solidFill>
                <a:cs typeface="+mn-ea"/>
              </a:rPr>
              <a:t>的分析针对</a:t>
            </a:r>
            <a:r>
              <a:rPr lang="zh-CN" altLang="en-US" dirty="0">
                <a:solidFill>
                  <a:schemeClr val="dk2">
                    <a:lumMod val="100000"/>
                  </a:schemeClr>
                </a:solidFill>
                <a:cs typeface="+mn-ea"/>
              </a:rPr>
              <a:t>字节码</a:t>
            </a:r>
            <a:r>
              <a:rPr lang="en-US" altLang="zh-CN" sz="1800" dirty="0">
                <a:solidFill>
                  <a:schemeClr val="dk2">
                    <a:lumMod val="100000"/>
                  </a:schemeClr>
                </a:solidFill>
                <a:cs typeface="+mn-ea"/>
              </a:rPr>
              <a:t>bytecode</a:t>
            </a:r>
            <a:r>
              <a:rPr lang="zh-CN" altLang="en-US" sz="1800" dirty="0">
                <a:solidFill>
                  <a:schemeClr val="dk2">
                    <a:lumMod val="100000"/>
                  </a:schemeClr>
                </a:solidFill>
                <a:cs typeface="+mn-ea"/>
              </a:rPr>
              <a:t>，即智能合约源代码（</a:t>
            </a:r>
            <a:r>
              <a:rPr lang="en-US" altLang="zh-CN" sz="1800" dirty="0">
                <a:solidFill>
                  <a:schemeClr val="dk2">
                    <a:lumMod val="100000"/>
                  </a:schemeClr>
                </a:solidFill>
                <a:cs typeface="+mn-ea"/>
              </a:rPr>
              <a:t>solidity</a:t>
            </a:r>
            <a:r>
              <a:rPr lang="zh-CN" altLang="en-US" sz="1800" dirty="0">
                <a:solidFill>
                  <a:schemeClr val="dk2">
                    <a:lumMod val="100000"/>
                  </a:schemeClr>
                </a:solidFill>
                <a:cs typeface="+mn-ea"/>
              </a:rPr>
              <a:t>语言）被编译后的结果。通过对</a:t>
            </a:r>
            <a:r>
              <a:rPr lang="en-US" altLang="zh-CN" sz="1800" dirty="0">
                <a:solidFill>
                  <a:schemeClr val="dk2">
                    <a:lumMod val="100000"/>
                  </a:schemeClr>
                </a:solidFill>
                <a:cs typeface="+mn-ea"/>
              </a:rPr>
              <a:t>bytecode</a:t>
            </a:r>
            <a:r>
              <a:rPr lang="zh-CN" altLang="en-US" sz="1800" dirty="0">
                <a:solidFill>
                  <a:schemeClr val="dk2">
                    <a:lumMod val="100000"/>
                  </a:schemeClr>
                </a:solidFill>
                <a:cs typeface="+mn-ea"/>
              </a:rPr>
              <a:t>的分析，得出依赖图（</a:t>
            </a:r>
            <a:r>
              <a:rPr lang="en-US" altLang="zh-CN" sz="1800" dirty="0">
                <a:solidFill>
                  <a:schemeClr val="dk2">
                    <a:lumMod val="100000"/>
                  </a:schemeClr>
                </a:solidFill>
                <a:cs typeface="+mn-ea"/>
              </a:rPr>
              <a:t>dependency graph</a:t>
            </a:r>
            <a:r>
              <a:rPr lang="zh-CN" altLang="en-US" sz="1800" dirty="0">
                <a:solidFill>
                  <a:schemeClr val="dk2">
                    <a:lumMod val="100000"/>
                  </a:schemeClr>
                </a:solidFill>
                <a:cs typeface="+mn-ea"/>
              </a:rPr>
              <a:t>），进而得到合约的语义信息。</a:t>
            </a:r>
            <a:endParaRPr lang="en-US" altLang="zh-CN" sz="1800" dirty="0">
              <a:solidFill>
                <a:schemeClr val="dk2">
                  <a:lumMod val="100000"/>
                </a:schemeClr>
              </a:solidFill>
              <a:cs typeface="+mn-ea"/>
            </a:endParaRPr>
          </a:p>
          <a:p>
            <a:pPr>
              <a:lnSpc>
                <a:spcPct val="130000"/>
              </a:lnSpc>
            </a:pPr>
            <a:r>
              <a:rPr lang="zh-CN" altLang="en-US" sz="1800" dirty="0">
                <a:solidFill>
                  <a:schemeClr val="dk2">
                    <a:lumMod val="100000"/>
                  </a:schemeClr>
                </a:solidFill>
                <a:cs typeface="+mn-ea"/>
              </a:rPr>
              <a:t>之后根据给定的特征分析合约语义信息是否满足遵循或违背这些特征，判断合约是否存在漏洞。</a:t>
            </a:r>
            <a:endParaRPr lang="en-US" altLang="zh-CN" sz="1800" dirty="0">
              <a:solidFill>
                <a:schemeClr val="dk2">
                  <a:lumMod val="100000"/>
                </a:schemeClr>
              </a:solidFill>
              <a:cs typeface="+mn-ea"/>
            </a:endParaRPr>
          </a:p>
          <a:p>
            <a:pPr>
              <a:lnSpc>
                <a:spcPct val="130000"/>
              </a:lnSpc>
            </a:pPr>
            <a:r>
              <a:rPr lang="zh-CN" altLang="en-US" sz="1800" dirty="0">
                <a:solidFill>
                  <a:schemeClr val="dk2">
                    <a:lumMod val="100000"/>
                  </a:schemeClr>
                </a:solidFill>
                <a:cs typeface="+mn-ea"/>
              </a:rPr>
              <a:t>模式采用</a:t>
            </a:r>
            <a:r>
              <a:rPr lang="en-US" altLang="zh-CN" sz="1800" dirty="0">
                <a:solidFill>
                  <a:schemeClr val="dk2">
                    <a:lumMod val="100000"/>
                  </a:schemeClr>
                </a:solidFill>
                <a:cs typeface="+mn-ea"/>
              </a:rPr>
              <a:t>domain-specific language</a:t>
            </a:r>
            <a:r>
              <a:rPr lang="zh-CN" altLang="en-US" sz="1800" dirty="0">
                <a:solidFill>
                  <a:schemeClr val="dk2">
                    <a:lumMod val="100000"/>
                  </a:schemeClr>
                </a:solidFill>
                <a:cs typeface="+mn-ea"/>
              </a:rPr>
              <a:t>（</a:t>
            </a:r>
            <a:r>
              <a:rPr lang="en-US" altLang="zh-CN" sz="1800" dirty="0">
                <a:solidFill>
                  <a:schemeClr val="dk2">
                    <a:lumMod val="100000"/>
                  </a:schemeClr>
                </a:solidFill>
                <a:cs typeface="+mn-ea"/>
              </a:rPr>
              <a:t>DSL</a:t>
            </a:r>
            <a:r>
              <a:rPr lang="zh-CN" altLang="en-US" sz="1800" dirty="0">
                <a:solidFill>
                  <a:schemeClr val="dk2">
                    <a:lumMod val="100000"/>
                  </a:schemeClr>
                </a:solidFill>
                <a:cs typeface="+mn-ea"/>
              </a:rPr>
              <a:t>，领域特定语言）描述。</a:t>
            </a:r>
            <a:endParaRPr lang="en-US" altLang="zh-CN" sz="1800" dirty="0">
              <a:solidFill>
                <a:schemeClr val="dk2">
                  <a:lumMod val="100000"/>
                </a:schemeClr>
              </a:solidFill>
              <a:cs typeface="+mn-ea"/>
            </a:endParaRPr>
          </a:p>
        </p:txBody>
      </p:sp>
    </p:spTree>
    <p:extLst>
      <p:ext uri="{BB962C8B-B14F-4D97-AF65-F5344CB8AC3E}">
        <p14:creationId xmlns:p14="http://schemas.microsoft.com/office/powerpoint/2010/main" val="23937358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grpSp>
        <p:nvGrpSpPr>
          <p:cNvPr id="5" name="组合 4">
            <a:extLst>
              <a:ext uri="{FF2B5EF4-FFF2-40B4-BE49-F238E27FC236}">
                <a16:creationId xmlns:a16="http://schemas.microsoft.com/office/drawing/2014/main" id="{FE2FA4B3-55C0-4BD7-AF5F-9395ECF85E7D}"/>
              </a:ext>
            </a:extLst>
          </p:cNvPr>
          <p:cNvGrpSpPr/>
          <p:nvPr/>
        </p:nvGrpSpPr>
        <p:grpSpPr>
          <a:xfrm>
            <a:off x="503383" y="181250"/>
            <a:ext cx="2605882" cy="1190548"/>
            <a:chOff x="503383" y="181250"/>
            <a:chExt cx="2605882" cy="1190548"/>
          </a:xfrm>
        </p:grpSpPr>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4" name="文本框 3">
              <a:extLst>
                <a:ext uri="{FF2B5EF4-FFF2-40B4-BE49-F238E27FC236}">
                  <a16:creationId xmlns:a16="http://schemas.microsoft.com/office/drawing/2014/main" id="{C83208F1-56F5-4A6D-8435-BEF24AAC0E07}"/>
                </a:ext>
              </a:extLst>
            </p:cNvPr>
            <p:cNvSpPr txBox="1"/>
            <p:nvPr/>
          </p:nvSpPr>
          <p:spPr>
            <a:xfrm>
              <a:off x="1262606" y="474323"/>
              <a:ext cx="1846659" cy="369332"/>
            </a:xfrm>
            <a:prstGeom prst="rect">
              <a:avLst/>
            </a:prstGeom>
            <a:noFill/>
          </p:spPr>
          <p:txBody>
            <a:bodyPr vert="horz" wrap="square" rtlCol="0">
              <a:spAutoFit/>
            </a:bodyPr>
            <a:lstStyle/>
            <a:p>
              <a:pPr algn="dist"/>
              <a:r>
                <a:rPr lang="en-US" altLang="zh-CN" b="1" dirty="0" err="1">
                  <a:solidFill>
                    <a:schemeClr val="tx1">
                      <a:lumMod val="50000"/>
                      <a:lumOff val="50000"/>
                    </a:schemeClr>
                  </a:solidFill>
                  <a:latin typeface="+mj-ea"/>
                  <a:ea typeface="+mj-ea"/>
                </a:rPr>
                <a:t>Securify</a:t>
              </a:r>
              <a:endParaRPr lang="zh-CN" altLang="en-US" b="1" dirty="0">
                <a:solidFill>
                  <a:schemeClr val="tx1">
                    <a:lumMod val="50000"/>
                    <a:lumOff val="50000"/>
                  </a:schemeClr>
                </a:solidFill>
                <a:latin typeface="+mj-ea"/>
                <a:ea typeface="+mj-ea"/>
              </a:endParaRPr>
            </a:p>
          </p:txBody>
        </p:sp>
      </p:grpSp>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2" name="文本框 1">
            <a:extLst>
              <a:ext uri="{FF2B5EF4-FFF2-40B4-BE49-F238E27FC236}">
                <a16:creationId xmlns:a16="http://schemas.microsoft.com/office/drawing/2014/main" id="{3D4372D7-CD0F-4401-8D9B-7ACFD718AEF0}"/>
              </a:ext>
            </a:extLst>
          </p:cNvPr>
          <p:cNvSpPr txBox="1"/>
          <p:nvPr/>
        </p:nvSpPr>
        <p:spPr>
          <a:xfrm>
            <a:off x="1912846" y="1398977"/>
            <a:ext cx="8794072" cy="3693319"/>
          </a:xfrm>
          <a:prstGeom prst="rect">
            <a:avLst/>
          </a:prstGeom>
          <a:noFill/>
        </p:spPr>
        <p:txBody>
          <a:bodyPr wrap="square" rtlCol="0">
            <a:spAutoFit/>
          </a:bodyPr>
          <a:lstStyle/>
          <a:p>
            <a:r>
              <a:rPr lang="zh-CN" altLang="en-US" dirty="0">
                <a:solidFill>
                  <a:schemeClr val="dk2">
                    <a:lumMod val="100000"/>
                  </a:schemeClr>
                </a:solidFill>
                <a:cs typeface="+mn-ea"/>
              </a:rPr>
              <a:t>与该工具的第一个版本相比，</a:t>
            </a:r>
            <a:r>
              <a:rPr lang="en-US" altLang="zh-CN" dirty="0" err="1">
                <a:solidFill>
                  <a:schemeClr val="dk2">
                    <a:lumMod val="100000"/>
                  </a:schemeClr>
                </a:solidFill>
                <a:cs typeface="+mn-ea"/>
              </a:rPr>
              <a:t>Securify</a:t>
            </a:r>
            <a:r>
              <a:rPr lang="en-US" altLang="zh-CN" dirty="0">
                <a:solidFill>
                  <a:schemeClr val="dk2">
                    <a:lumMod val="100000"/>
                  </a:schemeClr>
                </a:solidFill>
                <a:cs typeface="+mn-ea"/>
              </a:rPr>
              <a:t> v2.0</a:t>
            </a:r>
            <a:r>
              <a:rPr lang="zh-CN" altLang="en-US" dirty="0">
                <a:solidFill>
                  <a:schemeClr val="dk2">
                    <a:lumMod val="100000"/>
                  </a:schemeClr>
                </a:solidFill>
                <a:cs typeface="+mn-ea"/>
              </a:rPr>
              <a:t>分析源代码，而不是</a:t>
            </a:r>
            <a:r>
              <a:rPr lang="en-US" altLang="zh-CN" dirty="0">
                <a:solidFill>
                  <a:schemeClr val="dk2">
                    <a:lumMod val="100000"/>
                  </a:schemeClr>
                </a:solidFill>
                <a:cs typeface="+mn-ea"/>
              </a:rPr>
              <a:t>EVM</a:t>
            </a:r>
            <a:r>
              <a:rPr lang="zh-CN" altLang="en-US" dirty="0">
                <a:solidFill>
                  <a:schemeClr val="dk2">
                    <a:lumMod val="100000"/>
                  </a:schemeClr>
                </a:solidFill>
                <a:cs typeface="+mn-ea"/>
              </a:rPr>
              <a:t>字节码。</a:t>
            </a:r>
          </a:p>
          <a:p>
            <a:endParaRPr lang="zh-CN" altLang="en-US" dirty="0">
              <a:solidFill>
                <a:schemeClr val="dk2">
                  <a:lumMod val="100000"/>
                </a:schemeClr>
              </a:solidFill>
              <a:cs typeface="+mn-ea"/>
            </a:endParaRPr>
          </a:p>
          <a:p>
            <a:r>
              <a:rPr lang="zh-CN" altLang="en-US" dirty="0">
                <a:solidFill>
                  <a:schemeClr val="dk2">
                    <a:lumMod val="100000"/>
                  </a:schemeClr>
                </a:solidFill>
                <a:cs typeface="+mn-ea"/>
              </a:rPr>
              <a:t>尽管由于语言的丰富结构而使</a:t>
            </a:r>
            <a:r>
              <a:rPr lang="en-US" altLang="zh-CN" dirty="0">
                <a:solidFill>
                  <a:schemeClr val="dk2">
                    <a:lumMod val="100000"/>
                  </a:schemeClr>
                </a:solidFill>
                <a:cs typeface="+mn-ea"/>
              </a:rPr>
              <a:t>Solidity</a:t>
            </a:r>
            <a:r>
              <a:rPr lang="zh-CN" altLang="en-US" dirty="0">
                <a:solidFill>
                  <a:schemeClr val="dk2">
                    <a:lumMod val="100000"/>
                  </a:schemeClr>
                </a:solidFill>
                <a:cs typeface="+mn-ea"/>
              </a:rPr>
              <a:t>源代码的分析更加困难，但它捕获了字节码中缺少的重要语义信息。重要的是，</a:t>
            </a:r>
            <a:r>
              <a:rPr lang="en-US" altLang="zh-CN" dirty="0">
                <a:solidFill>
                  <a:schemeClr val="dk2">
                    <a:lumMod val="100000"/>
                  </a:schemeClr>
                </a:solidFill>
                <a:cs typeface="+mn-ea"/>
              </a:rPr>
              <a:t>Solidity</a:t>
            </a:r>
            <a:r>
              <a:rPr lang="zh-CN" altLang="en-US" dirty="0">
                <a:solidFill>
                  <a:schemeClr val="dk2">
                    <a:lumMod val="100000"/>
                  </a:schemeClr>
                </a:solidFill>
                <a:cs typeface="+mn-ea"/>
              </a:rPr>
              <a:t>精确地捕获了合约的存储模型，从而可以清楚地区分变量和映射，即字节码中使用的基于低级散列的存储模型中不存在的信息。</a:t>
            </a:r>
          </a:p>
          <a:p>
            <a:endParaRPr lang="zh-CN" altLang="en-US" dirty="0">
              <a:solidFill>
                <a:schemeClr val="dk2">
                  <a:lumMod val="100000"/>
                </a:schemeClr>
              </a:solidFill>
              <a:cs typeface="+mn-ea"/>
            </a:endParaRPr>
          </a:p>
          <a:p>
            <a:r>
              <a:rPr lang="zh-CN" altLang="en-US" dirty="0">
                <a:solidFill>
                  <a:schemeClr val="dk2">
                    <a:lumMod val="100000"/>
                  </a:schemeClr>
                </a:solidFill>
                <a:cs typeface="+mn-ea"/>
              </a:rPr>
              <a:t>为了解决</a:t>
            </a:r>
            <a:r>
              <a:rPr lang="en-US" altLang="zh-CN" dirty="0">
                <a:solidFill>
                  <a:schemeClr val="dk2">
                    <a:lumMod val="100000"/>
                  </a:schemeClr>
                </a:solidFill>
                <a:cs typeface="+mn-ea"/>
              </a:rPr>
              <a:t>Solidity</a:t>
            </a:r>
            <a:r>
              <a:rPr lang="zh-CN" altLang="en-US" dirty="0">
                <a:solidFill>
                  <a:schemeClr val="dk2">
                    <a:lumMod val="100000"/>
                  </a:schemeClr>
                </a:solidFill>
                <a:cs typeface="+mn-ea"/>
              </a:rPr>
              <a:t>语言的复杂性，</a:t>
            </a:r>
            <a:r>
              <a:rPr lang="en-US" altLang="zh-CN" dirty="0" err="1">
                <a:solidFill>
                  <a:schemeClr val="dk2">
                    <a:lumMod val="100000"/>
                  </a:schemeClr>
                </a:solidFill>
                <a:cs typeface="+mn-ea"/>
              </a:rPr>
              <a:t>Securify</a:t>
            </a:r>
            <a:r>
              <a:rPr lang="en-US" altLang="zh-CN" dirty="0">
                <a:solidFill>
                  <a:schemeClr val="dk2">
                    <a:lumMod val="100000"/>
                  </a:schemeClr>
                </a:solidFill>
                <a:cs typeface="+mn-ea"/>
              </a:rPr>
              <a:t> v2.0</a:t>
            </a:r>
            <a:r>
              <a:rPr lang="zh-CN" altLang="en-US" dirty="0">
                <a:solidFill>
                  <a:schemeClr val="dk2">
                    <a:lumMod val="100000"/>
                  </a:schemeClr>
                </a:solidFill>
                <a:cs typeface="+mn-ea"/>
              </a:rPr>
              <a:t>将</a:t>
            </a:r>
            <a:r>
              <a:rPr lang="en-US" altLang="zh-CN" dirty="0">
                <a:solidFill>
                  <a:schemeClr val="dk2">
                    <a:lumMod val="100000"/>
                  </a:schemeClr>
                </a:solidFill>
                <a:cs typeface="+mn-ea"/>
              </a:rPr>
              <a:t>Solidity</a:t>
            </a:r>
            <a:r>
              <a:rPr lang="zh-CN" altLang="en-US" dirty="0">
                <a:solidFill>
                  <a:schemeClr val="dk2">
                    <a:lumMod val="100000"/>
                  </a:schemeClr>
                </a:solidFill>
                <a:cs typeface="+mn-ea"/>
              </a:rPr>
              <a:t>编译为新的简洁的</a:t>
            </a:r>
            <a:r>
              <a:rPr lang="en-US" altLang="zh-CN" dirty="0">
                <a:solidFill>
                  <a:schemeClr val="dk2">
                    <a:lumMod val="100000"/>
                  </a:schemeClr>
                </a:solidFill>
                <a:cs typeface="+mn-ea"/>
              </a:rPr>
              <a:t>Solidity</a:t>
            </a:r>
            <a:r>
              <a:rPr lang="zh-CN" altLang="en-US" dirty="0">
                <a:solidFill>
                  <a:schemeClr val="dk2">
                    <a:lumMod val="100000"/>
                  </a:schemeClr>
                </a:solidFill>
                <a:cs typeface="+mn-ea"/>
              </a:rPr>
              <a:t>中间表示（</a:t>
            </a:r>
            <a:r>
              <a:rPr lang="en-US" altLang="zh-CN" dirty="0">
                <a:solidFill>
                  <a:schemeClr val="dk2">
                    <a:lumMod val="100000"/>
                  </a:schemeClr>
                </a:solidFill>
                <a:cs typeface="+mn-ea"/>
              </a:rPr>
              <a:t>IR</a:t>
            </a:r>
            <a:r>
              <a:rPr lang="zh-CN" altLang="en-US" dirty="0">
                <a:solidFill>
                  <a:schemeClr val="dk2">
                    <a:lumMod val="100000"/>
                  </a:schemeClr>
                </a:solidFill>
                <a:cs typeface="+mn-ea"/>
              </a:rPr>
              <a:t>）。新的</a:t>
            </a:r>
            <a:r>
              <a:rPr lang="en-US" altLang="zh-CN" dirty="0">
                <a:solidFill>
                  <a:schemeClr val="dk2">
                    <a:lumMod val="100000"/>
                  </a:schemeClr>
                </a:solidFill>
                <a:cs typeface="+mn-ea"/>
              </a:rPr>
              <a:t>IR</a:t>
            </a:r>
            <a:r>
              <a:rPr lang="zh-CN" altLang="en-US" dirty="0">
                <a:solidFill>
                  <a:schemeClr val="dk2">
                    <a:lumMod val="100000"/>
                  </a:schemeClr>
                </a:solidFill>
                <a:cs typeface="+mn-ea"/>
              </a:rPr>
              <a:t>基于用于标准</a:t>
            </a:r>
            <a:r>
              <a:rPr lang="en-US" altLang="zh-CN" dirty="0">
                <a:solidFill>
                  <a:schemeClr val="dk2">
                    <a:lumMod val="100000"/>
                  </a:schemeClr>
                </a:solidFill>
                <a:cs typeface="+mn-ea"/>
              </a:rPr>
              <a:t>ML</a:t>
            </a:r>
            <a:r>
              <a:rPr lang="zh-CN" altLang="en-US" dirty="0">
                <a:solidFill>
                  <a:schemeClr val="dk2">
                    <a:lumMod val="100000"/>
                  </a:schemeClr>
                </a:solidFill>
                <a:cs typeface="+mn-ea"/>
              </a:rPr>
              <a:t>的</a:t>
            </a:r>
            <a:r>
              <a:rPr lang="en-US" altLang="zh-CN" dirty="0" err="1">
                <a:solidFill>
                  <a:schemeClr val="dk2">
                    <a:lumMod val="100000"/>
                  </a:schemeClr>
                </a:solidFill>
                <a:cs typeface="+mn-ea"/>
              </a:rPr>
              <a:t>MLton</a:t>
            </a:r>
            <a:r>
              <a:rPr lang="zh-CN" altLang="en-US" dirty="0">
                <a:solidFill>
                  <a:schemeClr val="dk2">
                    <a:lumMod val="100000"/>
                  </a:schemeClr>
                </a:solidFill>
                <a:cs typeface="+mn-ea"/>
              </a:rPr>
              <a:t>编译器，并且具有：</a:t>
            </a:r>
            <a:endParaRPr lang="en-US" altLang="zh-CN" dirty="0">
              <a:solidFill>
                <a:schemeClr val="dk2">
                  <a:lumMod val="100000"/>
                </a:schemeClr>
              </a:solidFill>
              <a:cs typeface="+mn-ea"/>
            </a:endParaRPr>
          </a:p>
          <a:p>
            <a:endParaRPr lang="zh-CN" altLang="en-US" dirty="0">
              <a:solidFill>
                <a:schemeClr val="dk2">
                  <a:lumMod val="100000"/>
                </a:schemeClr>
              </a:solidFill>
              <a:cs typeface="+mn-ea"/>
            </a:endParaRPr>
          </a:p>
          <a:p>
            <a:pPr marL="285750" indent="-285750">
              <a:buFont typeface="Arial" panose="020B0604020202020204" pitchFamily="34" charset="0"/>
              <a:buChar char="•"/>
            </a:pPr>
            <a:r>
              <a:rPr lang="zh-CN" altLang="en-US" dirty="0">
                <a:solidFill>
                  <a:schemeClr val="dk2">
                    <a:lumMod val="100000"/>
                  </a:schemeClr>
                </a:solidFill>
                <a:cs typeface="+mn-ea"/>
              </a:rPr>
              <a:t>基本块上的控制流图（</a:t>
            </a:r>
            <a:r>
              <a:rPr lang="en-US" altLang="zh-CN" dirty="0">
                <a:solidFill>
                  <a:schemeClr val="dk2">
                    <a:lumMod val="100000"/>
                  </a:schemeClr>
                </a:solidFill>
                <a:cs typeface="+mn-ea"/>
              </a:rPr>
              <a:t>CFG</a:t>
            </a:r>
            <a:r>
              <a:rPr lang="zh-CN" altLang="en-US" dirty="0">
                <a:solidFill>
                  <a:schemeClr val="dk2">
                    <a:lumMod val="100000"/>
                  </a:schemeClr>
                </a:solidFill>
                <a:cs typeface="+mn-ea"/>
              </a:rPr>
              <a:t>）；</a:t>
            </a:r>
          </a:p>
          <a:p>
            <a:pPr marL="285750" indent="-285750">
              <a:buFont typeface="Arial" panose="020B0604020202020204" pitchFamily="34" charset="0"/>
              <a:buChar char="•"/>
            </a:pPr>
            <a:r>
              <a:rPr lang="zh-CN" altLang="en-US" dirty="0">
                <a:solidFill>
                  <a:schemeClr val="dk2">
                    <a:lumMod val="100000"/>
                  </a:schemeClr>
                </a:solidFill>
                <a:cs typeface="+mn-ea"/>
              </a:rPr>
              <a:t>基本块类似于连续性，通常以连续传递样式看到，其中每个块都接受参数，并以可传递参数的传输形式指向下一个块。</a:t>
            </a:r>
            <a:endParaRPr lang="en-US" altLang="zh-CN" dirty="0">
              <a:solidFill>
                <a:schemeClr val="dk2">
                  <a:lumMod val="100000"/>
                </a:schemeClr>
              </a:solidFill>
              <a:cs typeface="+mn-ea"/>
            </a:endParaRPr>
          </a:p>
          <a:p>
            <a:pPr marL="285750" indent="-285750">
              <a:buFont typeface="Arial" panose="020B0604020202020204" pitchFamily="34" charset="0"/>
              <a:buChar char="•"/>
            </a:pPr>
            <a:r>
              <a:rPr lang="zh-CN" altLang="en-US" dirty="0">
                <a:solidFill>
                  <a:schemeClr val="dk2">
                    <a:lumMod val="100000"/>
                  </a:schemeClr>
                </a:solidFill>
                <a:cs typeface="+mn-ea"/>
              </a:rPr>
              <a:t>变量使用静态单分配（</a:t>
            </a:r>
            <a:r>
              <a:rPr lang="en-US" altLang="zh-CN" dirty="0">
                <a:solidFill>
                  <a:schemeClr val="dk2">
                    <a:lumMod val="100000"/>
                  </a:schemeClr>
                </a:solidFill>
                <a:cs typeface="+mn-ea"/>
              </a:rPr>
              <a:t>SSA</a:t>
            </a:r>
            <a:r>
              <a:rPr lang="zh-CN" altLang="en-US" dirty="0">
                <a:solidFill>
                  <a:schemeClr val="dk2">
                    <a:lumMod val="100000"/>
                  </a:schemeClr>
                </a:solidFill>
                <a:cs typeface="+mn-ea"/>
              </a:rPr>
              <a:t>）形式，语句使用三地址代码样式。</a:t>
            </a:r>
            <a:endParaRPr lang="en-US" altLang="zh-CN" dirty="0">
              <a:solidFill>
                <a:schemeClr val="dk2">
                  <a:lumMod val="100000"/>
                </a:schemeClr>
              </a:solidFill>
              <a:cs typeface="+mn-ea"/>
            </a:endParaRPr>
          </a:p>
        </p:txBody>
      </p:sp>
    </p:spTree>
    <p:extLst>
      <p:ext uri="{BB962C8B-B14F-4D97-AF65-F5344CB8AC3E}">
        <p14:creationId xmlns:p14="http://schemas.microsoft.com/office/powerpoint/2010/main" val="386005370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7233388-B128-4940-B795-D0B893395F1F}"/>
              </a:ext>
            </a:extLst>
          </p:cNvPr>
          <p:cNvSpPr/>
          <p:nvPr/>
        </p:nvSpPr>
        <p:spPr>
          <a:xfrm>
            <a:off x="0" y="0"/>
            <a:ext cx="693401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a:extLst>
              <a:ext uri="{FF2B5EF4-FFF2-40B4-BE49-F238E27FC236}">
                <a16:creationId xmlns:a16="http://schemas.microsoft.com/office/drawing/2014/main" id="{A307EF4B-8233-4270-9B08-1C9934E8A4D0}"/>
              </a:ext>
            </a:extLst>
          </p:cNvPr>
          <p:cNvSpPr/>
          <p:nvPr/>
        </p:nvSpPr>
        <p:spPr>
          <a:xfrm>
            <a:off x="-723900" y="-17827"/>
            <a:ext cx="12281900" cy="6867200"/>
          </a:xfrm>
          <a:prstGeom prst="roundRect">
            <a:avLst>
              <a:gd name="adj" fmla="val 3012"/>
            </a:avLst>
          </a:prstGeom>
          <a:blipFill dpi="0" rotWithShape="1">
            <a:blip r:embed="rId2">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a:extLst>
              <a:ext uri="{FF2B5EF4-FFF2-40B4-BE49-F238E27FC236}">
                <a16:creationId xmlns:a16="http://schemas.microsoft.com/office/drawing/2014/main" id="{53FC49D3-1F28-41CE-8995-0374BA627B40}"/>
              </a:ext>
            </a:extLst>
          </p:cNvPr>
          <p:cNvPicPr>
            <a:picLocks noChangeAspect="1"/>
          </p:cNvPicPr>
          <p:nvPr/>
        </p:nvPicPr>
        <p:blipFill rotWithShape="1">
          <a:blip r:embed="rId3">
            <a:extLst>
              <a:ext uri="{28A0092B-C50C-407E-A947-70E740481C1C}">
                <a14:useLocalDpi xmlns:a14="http://schemas.microsoft.com/office/drawing/2010/main" val="0"/>
              </a:ext>
            </a:extLst>
          </a:blip>
          <a:srcRect l="67593"/>
          <a:stretch/>
        </p:blipFill>
        <p:spPr>
          <a:xfrm>
            <a:off x="6096000" y="0"/>
            <a:ext cx="6096000" cy="6858000"/>
          </a:xfrm>
          <a:prstGeom prst="rect">
            <a:avLst/>
          </a:prstGeom>
        </p:spPr>
      </p:pic>
      <p:sp>
        <p:nvSpPr>
          <p:cNvPr id="38" name="Freeform 5">
            <a:extLst>
              <a:ext uri="{FF2B5EF4-FFF2-40B4-BE49-F238E27FC236}">
                <a16:creationId xmlns:a16="http://schemas.microsoft.com/office/drawing/2014/main" id="{21B5F5F3-C441-4DDC-A842-FEF401F981FE}"/>
              </a:ext>
            </a:extLst>
          </p:cNvPr>
          <p:cNvSpPr>
            <a:spLocks/>
          </p:cNvSpPr>
          <p:nvPr/>
        </p:nvSpPr>
        <p:spPr bwMode="auto">
          <a:xfrm>
            <a:off x="5544322" y="2160356"/>
            <a:ext cx="1313678" cy="3046989"/>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flip="none" rotWithShape="1">
            <a:gsLst>
              <a:gs pos="45000">
                <a:schemeClr val="bg1"/>
              </a:gs>
              <a:gs pos="90000">
                <a:schemeClr val="bg1"/>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schemeClr val="accent3">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65000"/>
                  <a:lumOff val="35000"/>
                </a:schemeClr>
              </a:solidFill>
              <a:cs typeface="+mn-ea"/>
              <a:sym typeface="+mn-lt"/>
            </a:endParaRPr>
          </a:p>
        </p:txBody>
      </p:sp>
      <p:sp>
        <p:nvSpPr>
          <p:cNvPr id="9" name="文本框 8">
            <a:extLst>
              <a:ext uri="{FF2B5EF4-FFF2-40B4-BE49-F238E27FC236}">
                <a16:creationId xmlns:a16="http://schemas.microsoft.com/office/drawing/2014/main" id="{13AC6221-7CA3-4734-9BE7-4B8F80514393}"/>
              </a:ext>
            </a:extLst>
          </p:cNvPr>
          <p:cNvSpPr txBox="1"/>
          <p:nvPr/>
        </p:nvSpPr>
        <p:spPr>
          <a:xfrm>
            <a:off x="6004995" y="2452713"/>
            <a:ext cx="419126" cy="830997"/>
          </a:xfrm>
          <a:prstGeom prst="rect">
            <a:avLst/>
          </a:prstGeom>
          <a:noFill/>
        </p:spPr>
        <p:txBody>
          <a:bodyPr wrap="square" rtlCol="0">
            <a:spAutoFit/>
          </a:bodyPr>
          <a:lstStyle/>
          <a:p>
            <a:r>
              <a:rPr lang="zh-CN" altLang="en-US" sz="2400" dirty="0">
                <a:solidFill>
                  <a:schemeClr val="bg1"/>
                </a:solidFill>
                <a:latin typeface="字魂71号-御守锦书" panose="00000500000000000000" pitchFamily="2" charset="-122"/>
                <a:ea typeface="字魂71号-御守锦书" panose="00000500000000000000" pitchFamily="2" charset="-122"/>
              </a:rPr>
              <a:t>节气</a:t>
            </a:r>
          </a:p>
        </p:txBody>
      </p:sp>
      <p:pic>
        <p:nvPicPr>
          <p:cNvPr id="16" name="图片 15">
            <a:extLst>
              <a:ext uri="{FF2B5EF4-FFF2-40B4-BE49-F238E27FC236}">
                <a16:creationId xmlns:a16="http://schemas.microsoft.com/office/drawing/2014/main" id="{F14DED88-4466-4F42-BBF0-9BD6A38212D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6530" b="88391" l="9354" r="13080"/>
                    </a14:imgEffect>
                  </a14:imgLayer>
                </a14:imgProps>
              </a:ext>
              <a:ext uri="{28A0092B-C50C-407E-A947-70E740481C1C}">
                <a14:useLocalDpi xmlns:a14="http://schemas.microsoft.com/office/drawing/2010/main" val="0"/>
              </a:ext>
            </a:extLst>
          </a:blip>
          <a:srcRect l="8888" t="75047" r="86454" b="10126"/>
          <a:stretch/>
        </p:blipFill>
        <p:spPr>
          <a:xfrm>
            <a:off x="5721304" y="1860031"/>
            <a:ext cx="876299" cy="1016830"/>
          </a:xfrm>
          <a:prstGeom prst="rect">
            <a:avLst/>
          </a:prstGeom>
        </p:spPr>
      </p:pic>
      <p:pic>
        <p:nvPicPr>
          <p:cNvPr id="17" name="图片 16">
            <a:extLst>
              <a:ext uri="{FF2B5EF4-FFF2-40B4-BE49-F238E27FC236}">
                <a16:creationId xmlns:a16="http://schemas.microsoft.com/office/drawing/2014/main" id="{17B68FC8-B872-4F4E-A107-67FB44C93C4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6530" b="88391" l="9354" r="13080"/>
                    </a14:imgEffect>
                  </a14:imgLayer>
                </a14:imgProps>
              </a:ext>
              <a:ext uri="{28A0092B-C50C-407E-A947-70E740481C1C}">
                <a14:useLocalDpi xmlns:a14="http://schemas.microsoft.com/office/drawing/2010/main" val="0"/>
              </a:ext>
            </a:extLst>
          </a:blip>
          <a:srcRect l="8888" t="75047" r="86454" b="10126"/>
          <a:stretch/>
        </p:blipFill>
        <p:spPr>
          <a:xfrm rot="20933786" flipV="1">
            <a:off x="4320854" y="239016"/>
            <a:ext cx="378496" cy="439194"/>
          </a:xfrm>
          <a:prstGeom prst="rect">
            <a:avLst/>
          </a:prstGeom>
        </p:spPr>
      </p:pic>
      <p:sp>
        <p:nvSpPr>
          <p:cNvPr id="15" name="文本框 14">
            <a:extLst>
              <a:ext uri="{FF2B5EF4-FFF2-40B4-BE49-F238E27FC236}">
                <a16:creationId xmlns:a16="http://schemas.microsoft.com/office/drawing/2014/main" id="{40AFDB70-5E1E-459B-9A8D-FB93F14188C6}"/>
              </a:ext>
            </a:extLst>
          </p:cNvPr>
          <p:cNvSpPr txBox="1"/>
          <p:nvPr/>
        </p:nvSpPr>
        <p:spPr>
          <a:xfrm>
            <a:off x="5544322" y="2226307"/>
            <a:ext cx="1839866" cy="3046988"/>
          </a:xfrm>
          <a:prstGeom prst="rect">
            <a:avLst/>
          </a:prstGeom>
          <a:noFill/>
        </p:spPr>
        <p:txBody>
          <a:bodyPr wrap="square" rtlCol="0">
            <a:spAutoFit/>
          </a:bodyPr>
          <a:lstStyle/>
          <a:p>
            <a:r>
              <a:rPr lang="zh-CN" altLang="en-US" sz="9600" dirty="0">
                <a:solidFill>
                  <a:srgbClr val="FABDBA"/>
                </a:solidFill>
                <a:latin typeface="庞门正道标题体" panose="02010600030101010101" pitchFamily="2" charset="-122"/>
                <a:ea typeface="庞门正道标题体" panose="02010600030101010101" pitchFamily="2" charset="-122"/>
              </a:rPr>
              <a:t>目录</a:t>
            </a:r>
          </a:p>
        </p:txBody>
      </p:sp>
      <p:sp>
        <p:nvSpPr>
          <p:cNvPr id="18" name="文本框 17">
            <a:extLst>
              <a:ext uri="{FF2B5EF4-FFF2-40B4-BE49-F238E27FC236}">
                <a16:creationId xmlns:a16="http://schemas.microsoft.com/office/drawing/2014/main" id="{C3804523-B237-4A1C-B075-A54B6642F777}"/>
              </a:ext>
            </a:extLst>
          </p:cNvPr>
          <p:cNvSpPr txBox="1"/>
          <p:nvPr/>
        </p:nvSpPr>
        <p:spPr>
          <a:xfrm>
            <a:off x="1919394" y="1990043"/>
            <a:ext cx="3210074" cy="626069"/>
          </a:xfrm>
          <a:prstGeom prst="rect">
            <a:avLst/>
          </a:prstGeom>
          <a:noFill/>
        </p:spPr>
        <p:txBody>
          <a:bodyPr wrap="square" rtlCol="0">
            <a:spAutoFit/>
          </a:bodyPr>
          <a:lstStyle/>
          <a:p>
            <a:pPr algn="dist">
              <a:lnSpc>
                <a:spcPct val="140000"/>
              </a:lnSpc>
            </a:pPr>
            <a:r>
              <a:rPr lang="zh-CN" altLang="en-US" sz="2800" dirty="0">
                <a:solidFill>
                  <a:srgbClr val="FABDBA"/>
                </a:solidFill>
                <a:latin typeface="庞门正道标题体" panose="02010600030101010101" pitchFamily="2" charset="-122"/>
                <a:ea typeface="庞门正道标题体" panose="02010600030101010101" pitchFamily="2" charset="-122"/>
              </a:rPr>
              <a:t>基础知识概述</a:t>
            </a:r>
          </a:p>
        </p:txBody>
      </p:sp>
      <p:grpSp>
        <p:nvGrpSpPr>
          <p:cNvPr id="5" name="组合 4">
            <a:extLst>
              <a:ext uri="{FF2B5EF4-FFF2-40B4-BE49-F238E27FC236}">
                <a16:creationId xmlns:a16="http://schemas.microsoft.com/office/drawing/2014/main" id="{BF3B3FE6-FB24-4C91-A279-5FAD95AB5270}"/>
              </a:ext>
            </a:extLst>
          </p:cNvPr>
          <p:cNvGrpSpPr/>
          <p:nvPr/>
        </p:nvGrpSpPr>
        <p:grpSpPr>
          <a:xfrm>
            <a:off x="1075790" y="1906016"/>
            <a:ext cx="918840" cy="794122"/>
            <a:chOff x="1782227" y="2046891"/>
            <a:chExt cx="918840" cy="794122"/>
          </a:xfrm>
        </p:grpSpPr>
        <p:sp>
          <p:nvSpPr>
            <p:cNvPr id="26" name="等腰三角形 2">
              <a:extLst>
                <a:ext uri="{FF2B5EF4-FFF2-40B4-BE49-F238E27FC236}">
                  <a16:creationId xmlns:a16="http://schemas.microsoft.com/office/drawing/2014/main" id="{75532838-9A47-44C9-AC1C-BCF1743F898F}"/>
                </a:ext>
              </a:extLst>
            </p:cNvPr>
            <p:cNvSpPr/>
            <p:nvPr/>
          </p:nvSpPr>
          <p:spPr bwMode="auto">
            <a:xfrm rot="2747878">
              <a:off x="1844586" y="1984532"/>
              <a:ext cx="794122" cy="918840"/>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3"/>
            </a:solidFill>
            <a:ln w="44450">
              <a:noFill/>
            </a:ln>
          </p:spPr>
          <p:txBody>
            <a:bodyPr wrap="none" lIns="91440" tIns="45720" rIns="91440" bIns="45720" anchor="ctr"/>
            <a:lstStyle/>
            <a:p>
              <a:pPr algn="ctr"/>
              <a:endParaRPr lang="zh-CN" altLang="en-US" sz="1467" kern="0" dirty="0">
                <a:solidFill>
                  <a:srgbClr val="FFFFFF"/>
                </a:solidFill>
                <a:cs typeface="+mn-ea"/>
                <a:sym typeface="+mn-lt"/>
              </a:endParaRPr>
            </a:p>
          </p:txBody>
        </p:sp>
        <p:sp>
          <p:nvSpPr>
            <p:cNvPr id="2" name="文本框 1">
              <a:extLst>
                <a:ext uri="{FF2B5EF4-FFF2-40B4-BE49-F238E27FC236}">
                  <a16:creationId xmlns:a16="http://schemas.microsoft.com/office/drawing/2014/main" id="{24E4394D-F45D-4446-BF37-F6819848DBDA}"/>
                </a:ext>
              </a:extLst>
            </p:cNvPr>
            <p:cNvSpPr txBox="1"/>
            <p:nvPr/>
          </p:nvSpPr>
          <p:spPr>
            <a:xfrm>
              <a:off x="1891526" y="2225031"/>
              <a:ext cx="615553" cy="523220"/>
            </a:xfrm>
            <a:prstGeom prst="rect">
              <a:avLst/>
            </a:prstGeom>
            <a:noFill/>
          </p:spPr>
          <p:txBody>
            <a:bodyPr vert="horz" wrap="square" rtlCol="0">
              <a:spAutoFit/>
            </a:bodyPr>
            <a:lstStyle/>
            <a:p>
              <a:r>
                <a:rPr lang="en-US" altLang="zh-CN" sz="2800" dirty="0">
                  <a:solidFill>
                    <a:schemeClr val="bg1"/>
                  </a:solidFill>
                  <a:latin typeface="庞门正道标题体" panose="02010600030101010101" pitchFamily="2" charset="-122"/>
                  <a:ea typeface="庞门正道标题体" panose="02010600030101010101" pitchFamily="2" charset="-122"/>
                </a:rPr>
                <a:t>01</a:t>
              </a:r>
              <a:endParaRPr lang="zh-CN" altLang="en-US" sz="2800" dirty="0">
                <a:solidFill>
                  <a:schemeClr val="bg1"/>
                </a:solidFill>
                <a:latin typeface="庞门正道标题体" panose="02010600030101010101" pitchFamily="2" charset="-122"/>
                <a:ea typeface="庞门正道标题体" panose="02010600030101010101" pitchFamily="2" charset="-122"/>
              </a:endParaRPr>
            </a:p>
          </p:txBody>
        </p:sp>
      </p:grpSp>
      <p:grpSp>
        <p:nvGrpSpPr>
          <p:cNvPr id="12" name="组合 11">
            <a:extLst>
              <a:ext uri="{FF2B5EF4-FFF2-40B4-BE49-F238E27FC236}">
                <a16:creationId xmlns:a16="http://schemas.microsoft.com/office/drawing/2014/main" id="{68FBA7C0-044D-4CC5-A40E-DDF605D7800B}"/>
              </a:ext>
            </a:extLst>
          </p:cNvPr>
          <p:cNvGrpSpPr/>
          <p:nvPr/>
        </p:nvGrpSpPr>
        <p:grpSpPr>
          <a:xfrm>
            <a:off x="1075790" y="2987558"/>
            <a:ext cx="918840" cy="794122"/>
            <a:chOff x="1701251" y="2963691"/>
            <a:chExt cx="918840" cy="794122"/>
          </a:xfrm>
        </p:grpSpPr>
        <p:sp>
          <p:nvSpPr>
            <p:cNvPr id="27" name="等腰三角形 2">
              <a:extLst>
                <a:ext uri="{FF2B5EF4-FFF2-40B4-BE49-F238E27FC236}">
                  <a16:creationId xmlns:a16="http://schemas.microsoft.com/office/drawing/2014/main" id="{D758F7C8-B256-4B9E-B0E0-EA9EB01600D3}"/>
                </a:ext>
              </a:extLst>
            </p:cNvPr>
            <p:cNvSpPr/>
            <p:nvPr/>
          </p:nvSpPr>
          <p:spPr bwMode="auto">
            <a:xfrm rot="2747878">
              <a:off x="1763610" y="2901332"/>
              <a:ext cx="794122" cy="918840"/>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3"/>
            </a:solidFill>
            <a:ln w="44450">
              <a:noFill/>
            </a:ln>
          </p:spPr>
          <p:txBody>
            <a:bodyPr wrap="none" lIns="91440" tIns="45720" rIns="91440" bIns="45720" anchor="ctr"/>
            <a:lstStyle/>
            <a:p>
              <a:pPr algn="ctr"/>
              <a:endParaRPr lang="zh-CN" altLang="en-US" sz="1467" kern="0" dirty="0">
                <a:solidFill>
                  <a:srgbClr val="FFFFFF"/>
                </a:solidFill>
                <a:cs typeface="+mn-ea"/>
                <a:sym typeface="+mn-lt"/>
              </a:endParaRPr>
            </a:p>
          </p:txBody>
        </p:sp>
        <p:sp>
          <p:nvSpPr>
            <p:cNvPr id="28" name="文本框 27">
              <a:extLst>
                <a:ext uri="{FF2B5EF4-FFF2-40B4-BE49-F238E27FC236}">
                  <a16:creationId xmlns:a16="http://schemas.microsoft.com/office/drawing/2014/main" id="{2784009F-C886-4661-8722-F1ABE27939ED}"/>
                </a:ext>
              </a:extLst>
            </p:cNvPr>
            <p:cNvSpPr txBox="1"/>
            <p:nvPr/>
          </p:nvSpPr>
          <p:spPr>
            <a:xfrm>
              <a:off x="1772450" y="3141831"/>
              <a:ext cx="734305" cy="523220"/>
            </a:xfrm>
            <a:prstGeom prst="rect">
              <a:avLst/>
            </a:prstGeom>
            <a:noFill/>
          </p:spPr>
          <p:txBody>
            <a:bodyPr vert="horz" wrap="square" rtlCol="0">
              <a:spAutoFit/>
            </a:bodyPr>
            <a:lstStyle/>
            <a:p>
              <a:r>
                <a:rPr lang="en-US" altLang="zh-CN" sz="2800" dirty="0">
                  <a:solidFill>
                    <a:schemeClr val="bg1"/>
                  </a:solidFill>
                  <a:latin typeface="庞门正道标题体" panose="02010600030101010101" pitchFamily="2" charset="-122"/>
                  <a:ea typeface="庞门正道标题体" panose="02010600030101010101" pitchFamily="2" charset="-122"/>
                </a:rPr>
                <a:t>02</a:t>
              </a:r>
              <a:endParaRPr lang="zh-CN" altLang="en-US" sz="2800" dirty="0">
                <a:solidFill>
                  <a:schemeClr val="bg1"/>
                </a:solidFill>
                <a:latin typeface="庞门正道标题体" panose="02010600030101010101" pitchFamily="2" charset="-122"/>
                <a:ea typeface="庞门正道标题体" panose="02010600030101010101" pitchFamily="2" charset="-122"/>
              </a:endParaRPr>
            </a:p>
          </p:txBody>
        </p:sp>
      </p:grpSp>
      <p:grpSp>
        <p:nvGrpSpPr>
          <p:cNvPr id="29" name="组合 28">
            <a:extLst>
              <a:ext uri="{FF2B5EF4-FFF2-40B4-BE49-F238E27FC236}">
                <a16:creationId xmlns:a16="http://schemas.microsoft.com/office/drawing/2014/main" id="{122CCEF8-075C-440B-95D6-4E6CFEC7334D}"/>
              </a:ext>
            </a:extLst>
          </p:cNvPr>
          <p:cNvGrpSpPr/>
          <p:nvPr/>
        </p:nvGrpSpPr>
        <p:grpSpPr>
          <a:xfrm>
            <a:off x="1075790" y="4077489"/>
            <a:ext cx="918840" cy="794122"/>
            <a:chOff x="1701251" y="2963691"/>
            <a:chExt cx="918840" cy="794122"/>
          </a:xfrm>
        </p:grpSpPr>
        <p:sp>
          <p:nvSpPr>
            <p:cNvPr id="30" name="等腰三角形 2">
              <a:extLst>
                <a:ext uri="{FF2B5EF4-FFF2-40B4-BE49-F238E27FC236}">
                  <a16:creationId xmlns:a16="http://schemas.microsoft.com/office/drawing/2014/main" id="{72B587EF-DBF5-42A5-B4F6-0FBF96CC9D1F}"/>
                </a:ext>
              </a:extLst>
            </p:cNvPr>
            <p:cNvSpPr/>
            <p:nvPr/>
          </p:nvSpPr>
          <p:spPr bwMode="auto">
            <a:xfrm rot="2747878">
              <a:off x="1763610" y="2901332"/>
              <a:ext cx="794122" cy="918840"/>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3"/>
            </a:solidFill>
            <a:ln w="44450">
              <a:noFill/>
            </a:ln>
          </p:spPr>
          <p:txBody>
            <a:bodyPr wrap="none" lIns="91440" tIns="45720" rIns="91440" bIns="45720" anchor="ctr"/>
            <a:lstStyle/>
            <a:p>
              <a:pPr algn="ctr"/>
              <a:endParaRPr lang="zh-CN" altLang="en-US" sz="1467" kern="0" dirty="0">
                <a:solidFill>
                  <a:srgbClr val="FFFFFF"/>
                </a:solidFill>
                <a:cs typeface="+mn-ea"/>
                <a:sym typeface="+mn-lt"/>
              </a:endParaRPr>
            </a:p>
          </p:txBody>
        </p:sp>
        <p:sp>
          <p:nvSpPr>
            <p:cNvPr id="31" name="文本框 30">
              <a:extLst>
                <a:ext uri="{FF2B5EF4-FFF2-40B4-BE49-F238E27FC236}">
                  <a16:creationId xmlns:a16="http://schemas.microsoft.com/office/drawing/2014/main" id="{9106F874-DD31-48E6-9328-F3377A875110}"/>
                </a:ext>
              </a:extLst>
            </p:cNvPr>
            <p:cNvSpPr txBox="1"/>
            <p:nvPr/>
          </p:nvSpPr>
          <p:spPr>
            <a:xfrm>
              <a:off x="1772450" y="3141831"/>
              <a:ext cx="734305" cy="523220"/>
            </a:xfrm>
            <a:prstGeom prst="rect">
              <a:avLst/>
            </a:prstGeom>
            <a:noFill/>
          </p:spPr>
          <p:txBody>
            <a:bodyPr vert="horz" wrap="square" rtlCol="0">
              <a:spAutoFit/>
            </a:bodyPr>
            <a:lstStyle/>
            <a:p>
              <a:r>
                <a:rPr lang="en-US" altLang="zh-CN" sz="2800" dirty="0">
                  <a:solidFill>
                    <a:schemeClr val="bg1"/>
                  </a:solidFill>
                  <a:latin typeface="庞门正道标题体" panose="02010600030101010101" pitchFamily="2" charset="-122"/>
                  <a:ea typeface="庞门正道标题体" panose="02010600030101010101" pitchFamily="2" charset="-122"/>
                </a:rPr>
                <a:t>03</a:t>
              </a:r>
              <a:endParaRPr lang="zh-CN" altLang="en-US" sz="2800" dirty="0">
                <a:solidFill>
                  <a:schemeClr val="bg1"/>
                </a:solidFill>
                <a:latin typeface="庞门正道标题体" panose="02010600030101010101" pitchFamily="2" charset="-122"/>
                <a:ea typeface="庞门正道标题体" panose="02010600030101010101" pitchFamily="2" charset="-122"/>
              </a:endParaRPr>
            </a:p>
          </p:txBody>
        </p:sp>
      </p:grpSp>
      <p:sp>
        <p:nvSpPr>
          <p:cNvPr id="36" name="文本框 35">
            <a:extLst>
              <a:ext uri="{FF2B5EF4-FFF2-40B4-BE49-F238E27FC236}">
                <a16:creationId xmlns:a16="http://schemas.microsoft.com/office/drawing/2014/main" id="{69732C8F-25C4-4B51-AFF5-9A4F3E42BFCA}"/>
              </a:ext>
            </a:extLst>
          </p:cNvPr>
          <p:cNvSpPr txBox="1"/>
          <p:nvPr/>
        </p:nvSpPr>
        <p:spPr>
          <a:xfrm>
            <a:off x="1919394" y="3039200"/>
            <a:ext cx="3210074" cy="626069"/>
          </a:xfrm>
          <a:prstGeom prst="rect">
            <a:avLst/>
          </a:prstGeom>
          <a:noFill/>
        </p:spPr>
        <p:txBody>
          <a:bodyPr wrap="square" rtlCol="0">
            <a:spAutoFit/>
          </a:bodyPr>
          <a:lstStyle/>
          <a:p>
            <a:pPr algn="dist">
              <a:lnSpc>
                <a:spcPct val="140000"/>
              </a:lnSpc>
            </a:pPr>
            <a:r>
              <a:rPr lang="en-US" altLang="zh-CN" sz="2800" dirty="0" err="1">
                <a:solidFill>
                  <a:srgbClr val="FABDBA"/>
                </a:solidFill>
                <a:latin typeface="庞门正道标题体" panose="02010600030101010101" pitchFamily="2" charset="-122"/>
                <a:ea typeface="庞门正道标题体" panose="02010600030101010101" pitchFamily="2" charset="-122"/>
              </a:rPr>
              <a:t>Securify</a:t>
            </a:r>
            <a:r>
              <a:rPr lang="zh-CN" altLang="en-US" sz="2800" dirty="0">
                <a:solidFill>
                  <a:srgbClr val="FABDBA"/>
                </a:solidFill>
                <a:latin typeface="庞门正道标题体" panose="02010600030101010101" pitchFamily="2" charset="-122"/>
                <a:ea typeface="庞门正道标题体" panose="02010600030101010101" pitchFamily="2" charset="-122"/>
              </a:rPr>
              <a:t>介绍</a:t>
            </a:r>
          </a:p>
        </p:txBody>
      </p:sp>
      <p:sp>
        <p:nvSpPr>
          <p:cNvPr id="37" name="文本框 36">
            <a:extLst>
              <a:ext uri="{FF2B5EF4-FFF2-40B4-BE49-F238E27FC236}">
                <a16:creationId xmlns:a16="http://schemas.microsoft.com/office/drawing/2014/main" id="{8ADC4C52-A106-4C93-9A75-F71C2CA909B5}"/>
              </a:ext>
            </a:extLst>
          </p:cNvPr>
          <p:cNvSpPr txBox="1"/>
          <p:nvPr/>
        </p:nvSpPr>
        <p:spPr>
          <a:xfrm>
            <a:off x="1894253" y="4193900"/>
            <a:ext cx="3210074" cy="626069"/>
          </a:xfrm>
          <a:prstGeom prst="rect">
            <a:avLst/>
          </a:prstGeom>
          <a:noFill/>
        </p:spPr>
        <p:txBody>
          <a:bodyPr wrap="square" rtlCol="0">
            <a:spAutoFit/>
          </a:bodyPr>
          <a:lstStyle/>
          <a:p>
            <a:pPr algn="dist">
              <a:lnSpc>
                <a:spcPct val="140000"/>
              </a:lnSpc>
            </a:pPr>
            <a:r>
              <a:rPr lang="zh-CN" altLang="en-US" sz="2800" dirty="0">
                <a:solidFill>
                  <a:srgbClr val="FABDBA"/>
                </a:solidFill>
                <a:latin typeface="庞门正道标题体" panose="02010600030101010101" pitchFamily="2" charset="-122"/>
                <a:ea typeface="庞门正道标题体" panose="02010600030101010101" pitchFamily="2" charset="-122"/>
              </a:rPr>
              <a:t>漏洞模式匹配演示</a:t>
            </a:r>
          </a:p>
        </p:txBody>
      </p:sp>
      <p:pic>
        <p:nvPicPr>
          <p:cNvPr id="40" name="图片 39">
            <a:extLst>
              <a:ext uri="{FF2B5EF4-FFF2-40B4-BE49-F238E27FC236}">
                <a16:creationId xmlns:a16="http://schemas.microsoft.com/office/drawing/2014/main" id="{6FBC080D-E83E-4AED-970A-82D74B12B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1851" y="5564061"/>
            <a:ext cx="1046277" cy="1046277"/>
          </a:xfrm>
          <a:prstGeom prst="rect">
            <a:avLst/>
          </a:prstGeom>
        </p:spPr>
      </p:pic>
    </p:spTree>
    <p:extLst>
      <p:ext uri="{BB962C8B-B14F-4D97-AF65-F5344CB8AC3E}">
        <p14:creationId xmlns:p14="http://schemas.microsoft.com/office/powerpoint/2010/main" val="2160100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grpSp>
        <p:nvGrpSpPr>
          <p:cNvPr id="5" name="组合 4">
            <a:extLst>
              <a:ext uri="{FF2B5EF4-FFF2-40B4-BE49-F238E27FC236}">
                <a16:creationId xmlns:a16="http://schemas.microsoft.com/office/drawing/2014/main" id="{FE2FA4B3-55C0-4BD7-AF5F-9395ECF85E7D}"/>
              </a:ext>
            </a:extLst>
          </p:cNvPr>
          <p:cNvGrpSpPr/>
          <p:nvPr/>
        </p:nvGrpSpPr>
        <p:grpSpPr>
          <a:xfrm>
            <a:off x="503383" y="181250"/>
            <a:ext cx="2605882" cy="1190548"/>
            <a:chOff x="503383" y="181250"/>
            <a:chExt cx="2605882" cy="1190548"/>
          </a:xfrm>
        </p:grpSpPr>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4" name="文本框 3">
              <a:extLst>
                <a:ext uri="{FF2B5EF4-FFF2-40B4-BE49-F238E27FC236}">
                  <a16:creationId xmlns:a16="http://schemas.microsoft.com/office/drawing/2014/main" id="{C83208F1-56F5-4A6D-8435-BEF24AAC0E07}"/>
                </a:ext>
              </a:extLst>
            </p:cNvPr>
            <p:cNvSpPr txBox="1"/>
            <p:nvPr/>
          </p:nvSpPr>
          <p:spPr>
            <a:xfrm>
              <a:off x="1262606" y="474323"/>
              <a:ext cx="1846659" cy="369332"/>
            </a:xfrm>
            <a:prstGeom prst="rect">
              <a:avLst/>
            </a:prstGeom>
            <a:noFill/>
          </p:spPr>
          <p:txBody>
            <a:bodyPr vert="horz" wrap="square" rtlCol="0">
              <a:spAutoFit/>
            </a:bodyPr>
            <a:lstStyle/>
            <a:p>
              <a:pPr algn="dist"/>
              <a:r>
                <a:rPr lang="en-US" altLang="zh-CN" b="1" dirty="0" err="1">
                  <a:solidFill>
                    <a:schemeClr val="tx1">
                      <a:lumMod val="50000"/>
                      <a:lumOff val="50000"/>
                    </a:schemeClr>
                  </a:solidFill>
                  <a:latin typeface="+mj-ea"/>
                  <a:ea typeface="+mj-ea"/>
                </a:rPr>
                <a:t>Securify</a:t>
              </a:r>
              <a:endParaRPr lang="zh-CN" altLang="en-US" b="1" dirty="0">
                <a:solidFill>
                  <a:schemeClr val="tx1">
                    <a:lumMod val="50000"/>
                    <a:lumOff val="50000"/>
                  </a:schemeClr>
                </a:solidFill>
                <a:latin typeface="+mj-ea"/>
                <a:ea typeface="+mj-ea"/>
              </a:endParaRPr>
            </a:p>
          </p:txBody>
        </p:sp>
      </p:grpSp>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2" name="文本框 1">
            <a:extLst>
              <a:ext uri="{FF2B5EF4-FFF2-40B4-BE49-F238E27FC236}">
                <a16:creationId xmlns:a16="http://schemas.microsoft.com/office/drawing/2014/main" id="{3D4372D7-CD0F-4401-8D9B-7ACFD718AEF0}"/>
              </a:ext>
            </a:extLst>
          </p:cNvPr>
          <p:cNvSpPr txBox="1"/>
          <p:nvPr/>
        </p:nvSpPr>
        <p:spPr>
          <a:xfrm>
            <a:off x="1851364" y="1143842"/>
            <a:ext cx="8794072" cy="369332"/>
          </a:xfrm>
          <a:prstGeom prst="rect">
            <a:avLst/>
          </a:prstGeom>
          <a:noFill/>
        </p:spPr>
        <p:txBody>
          <a:bodyPr wrap="square" rtlCol="0">
            <a:spAutoFit/>
          </a:bodyPr>
          <a:lstStyle/>
          <a:p>
            <a:r>
              <a:rPr lang="en-US" altLang="zh-CN" dirty="0" err="1">
                <a:solidFill>
                  <a:schemeClr val="dk2">
                    <a:lumMod val="100000"/>
                  </a:schemeClr>
                </a:solidFill>
                <a:cs typeface="+mn-ea"/>
              </a:rPr>
              <a:t>Securify</a:t>
            </a:r>
            <a:r>
              <a:rPr lang="en-US" altLang="zh-CN" dirty="0">
                <a:solidFill>
                  <a:schemeClr val="dk2">
                    <a:lumMod val="100000"/>
                  </a:schemeClr>
                </a:solidFill>
                <a:cs typeface="+mn-ea"/>
              </a:rPr>
              <a:t> v2.0</a:t>
            </a:r>
            <a:r>
              <a:rPr lang="zh-CN" altLang="en-US" dirty="0">
                <a:solidFill>
                  <a:schemeClr val="dk2">
                    <a:lumMod val="100000"/>
                  </a:schemeClr>
                </a:solidFill>
                <a:cs typeface="+mn-ea"/>
              </a:rPr>
              <a:t>使用</a:t>
            </a:r>
            <a:r>
              <a:rPr lang="en-US" altLang="zh-CN" dirty="0">
                <a:solidFill>
                  <a:schemeClr val="dk2">
                    <a:lumMod val="100000"/>
                  </a:schemeClr>
                </a:solidFill>
                <a:cs typeface="+mn-ea"/>
              </a:rPr>
              <a:t>Solidity</a:t>
            </a:r>
            <a:r>
              <a:rPr lang="zh-CN" altLang="en-US" dirty="0">
                <a:solidFill>
                  <a:schemeClr val="dk2">
                    <a:lumMod val="100000"/>
                  </a:schemeClr>
                </a:solidFill>
                <a:cs typeface="+mn-ea"/>
              </a:rPr>
              <a:t>编译器获取合同的</a:t>
            </a:r>
            <a:r>
              <a:rPr lang="en-US" altLang="zh-CN" dirty="0">
                <a:solidFill>
                  <a:schemeClr val="dk2">
                    <a:lumMod val="100000"/>
                  </a:schemeClr>
                </a:solidFill>
                <a:cs typeface="+mn-ea"/>
              </a:rPr>
              <a:t>AST</a:t>
            </a:r>
            <a:r>
              <a:rPr lang="zh-CN" altLang="en-US" dirty="0">
                <a:solidFill>
                  <a:schemeClr val="dk2">
                    <a:lumMod val="100000"/>
                  </a:schemeClr>
                </a:solidFill>
                <a:cs typeface="+mn-ea"/>
              </a:rPr>
              <a:t>，然后将其转换为以下中间表示形式：</a:t>
            </a:r>
            <a:endParaRPr lang="en-US" altLang="zh-CN" dirty="0">
              <a:solidFill>
                <a:schemeClr val="dk2">
                  <a:lumMod val="100000"/>
                </a:schemeClr>
              </a:solidFill>
              <a:cs typeface="+mn-ea"/>
            </a:endParaRPr>
          </a:p>
        </p:txBody>
      </p:sp>
      <p:sp>
        <p:nvSpPr>
          <p:cNvPr id="6" name="AutoShape 2" descr="img">
            <a:extLst>
              <a:ext uri="{FF2B5EF4-FFF2-40B4-BE49-F238E27FC236}">
                <a16:creationId xmlns:a16="http://schemas.microsoft.com/office/drawing/2014/main" id="{BA70F3CD-1001-4BA4-B11E-FFB120C451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a:extLst>
              <a:ext uri="{FF2B5EF4-FFF2-40B4-BE49-F238E27FC236}">
                <a16:creationId xmlns:a16="http://schemas.microsoft.com/office/drawing/2014/main" id="{42A60C66-5AE3-42EE-8EC6-F4F627CACAF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B4C82069-04B3-46EB-90FB-E1D99E27BC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4253" y="1702402"/>
            <a:ext cx="3970652" cy="4772346"/>
          </a:xfrm>
          <a:prstGeom prst="rect">
            <a:avLst/>
          </a:prstGeom>
        </p:spPr>
      </p:pic>
      <p:sp>
        <p:nvSpPr>
          <p:cNvPr id="10" name="文本框 9">
            <a:extLst>
              <a:ext uri="{FF2B5EF4-FFF2-40B4-BE49-F238E27FC236}">
                <a16:creationId xmlns:a16="http://schemas.microsoft.com/office/drawing/2014/main" id="{5935B3D4-FCC6-4C60-87F5-F898E1D6E27D}"/>
              </a:ext>
            </a:extLst>
          </p:cNvPr>
          <p:cNvSpPr txBox="1"/>
          <p:nvPr/>
        </p:nvSpPr>
        <p:spPr>
          <a:xfrm>
            <a:off x="7637305" y="2192851"/>
            <a:ext cx="3734277" cy="2862322"/>
          </a:xfrm>
          <a:prstGeom prst="rect">
            <a:avLst/>
          </a:prstGeom>
          <a:noFill/>
        </p:spPr>
        <p:txBody>
          <a:bodyPr wrap="square" rtlCol="0">
            <a:spAutoFit/>
          </a:bodyPr>
          <a:lstStyle/>
          <a:p>
            <a:r>
              <a:rPr lang="zh-CN" altLang="en-US" dirty="0">
                <a:solidFill>
                  <a:srgbClr val="778495"/>
                </a:solidFill>
              </a:rPr>
              <a:t>该代码遵循单一静态分配形式（</a:t>
            </a:r>
            <a:r>
              <a:rPr lang="en-US" altLang="zh-CN" dirty="0">
                <a:solidFill>
                  <a:srgbClr val="778495"/>
                </a:solidFill>
              </a:rPr>
              <a:t>SSA</a:t>
            </a:r>
            <a:r>
              <a:rPr lang="zh-CN" altLang="en-US" dirty="0">
                <a:solidFill>
                  <a:srgbClr val="778495"/>
                </a:solidFill>
              </a:rPr>
              <a:t>），该形式将每个操作的结果分配给一个新变量（由语句的标签标识）。该代码分为多个基本块。</a:t>
            </a:r>
            <a:r>
              <a:rPr lang="en-US" altLang="zh-CN" dirty="0">
                <a:solidFill>
                  <a:srgbClr val="778495"/>
                </a:solidFill>
              </a:rPr>
              <a:t>BLOCK00</a:t>
            </a:r>
            <a:r>
              <a:rPr lang="zh-CN" altLang="en-US" dirty="0">
                <a:solidFill>
                  <a:srgbClr val="778495"/>
                </a:solidFill>
              </a:rPr>
              <a:t>对应于函数</a:t>
            </a:r>
            <a:r>
              <a:rPr lang="en-US" altLang="zh-CN" dirty="0" err="1">
                <a:solidFill>
                  <a:srgbClr val="778495"/>
                </a:solidFill>
              </a:rPr>
              <a:t>inc</a:t>
            </a:r>
            <a:r>
              <a:rPr lang="zh-CN" altLang="en-US" dirty="0">
                <a:solidFill>
                  <a:srgbClr val="778495"/>
                </a:solidFill>
              </a:rPr>
              <a:t>的定义，而</a:t>
            </a:r>
            <a:r>
              <a:rPr lang="en-US" altLang="zh-CN" dirty="0">
                <a:solidFill>
                  <a:srgbClr val="778495"/>
                </a:solidFill>
              </a:rPr>
              <a:t>BLOCK01</a:t>
            </a:r>
            <a:r>
              <a:rPr lang="zh-CN" altLang="en-US" dirty="0">
                <a:solidFill>
                  <a:srgbClr val="778495"/>
                </a:solidFill>
              </a:rPr>
              <a:t>对应于主函数的定义。变量以参数的形式在块之间传递（请参见带注释的边）。这种表示非常简洁，节点类型数量有限，仅保留分析所需的信息。</a:t>
            </a:r>
          </a:p>
        </p:txBody>
      </p:sp>
    </p:spTree>
    <p:extLst>
      <p:ext uri="{BB962C8B-B14F-4D97-AF65-F5344CB8AC3E}">
        <p14:creationId xmlns:p14="http://schemas.microsoft.com/office/powerpoint/2010/main" val="4980881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grpSp>
        <p:nvGrpSpPr>
          <p:cNvPr id="5" name="组合 4">
            <a:extLst>
              <a:ext uri="{FF2B5EF4-FFF2-40B4-BE49-F238E27FC236}">
                <a16:creationId xmlns:a16="http://schemas.microsoft.com/office/drawing/2014/main" id="{FE2FA4B3-55C0-4BD7-AF5F-9395ECF85E7D}"/>
              </a:ext>
            </a:extLst>
          </p:cNvPr>
          <p:cNvGrpSpPr/>
          <p:nvPr/>
        </p:nvGrpSpPr>
        <p:grpSpPr>
          <a:xfrm>
            <a:off x="503383" y="181250"/>
            <a:ext cx="2605882" cy="1190548"/>
            <a:chOff x="503383" y="181250"/>
            <a:chExt cx="2605882" cy="1190548"/>
          </a:xfrm>
        </p:grpSpPr>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4" name="文本框 3">
              <a:extLst>
                <a:ext uri="{FF2B5EF4-FFF2-40B4-BE49-F238E27FC236}">
                  <a16:creationId xmlns:a16="http://schemas.microsoft.com/office/drawing/2014/main" id="{C83208F1-56F5-4A6D-8435-BEF24AAC0E07}"/>
                </a:ext>
              </a:extLst>
            </p:cNvPr>
            <p:cNvSpPr txBox="1"/>
            <p:nvPr/>
          </p:nvSpPr>
          <p:spPr>
            <a:xfrm>
              <a:off x="1262606" y="474323"/>
              <a:ext cx="1846659" cy="369332"/>
            </a:xfrm>
            <a:prstGeom prst="rect">
              <a:avLst/>
            </a:prstGeom>
            <a:noFill/>
          </p:spPr>
          <p:txBody>
            <a:bodyPr vert="horz" wrap="square" rtlCol="0">
              <a:spAutoFit/>
            </a:bodyPr>
            <a:lstStyle/>
            <a:p>
              <a:pPr algn="dist"/>
              <a:r>
                <a:rPr lang="en-US" altLang="zh-CN" b="1" dirty="0" err="1">
                  <a:solidFill>
                    <a:schemeClr val="tx1">
                      <a:lumMod val="50000"/>
                      <a:lumOff val="50000"/>
                    </a:schemeClr>
                  </a:solidFill>
                  <a:latin typeface="+mj-ea"/>
                  <a:ea typeface="+mj-ea"/>
                </a:rPr>
                <a:t>Securify</a:t>
              </a:r>
              <a:endParaRPr lang="zh-CN" altLang="en-US" b="1" dirty="0">
                <a:solidFill>
                  <a:schemeClr val="tx1">
                    <a:lumMod val="50000"/>
                    <a:lumOff val="50000"/>
                  </a:schemeClr>
                </a:solidFill>
                <a:latin typeface="+mj-ea"/>
                <a:ea typeface="+mj-ea"/>
              </a:endParaRPr>
            </a:p>
          </p:txBody>
        </p:sp>
      </p:grpSp>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2" name="文本框 1">
            <a:extLst>
              <a:ext uri="{FF2B5EF4-FFF2-40B4-BE49-F238E27FC236}">
                <a16:creationId xmlns:a16="http://schemas.microsoft.com/office/drawing/2014/main" id="{3D4372D7-CD0F-4401-8D9B-7ACFD718AEF0}"/>
              </a:ext>
            </a:extLst>
          </p:cNvPr>
          <p:cNvSpPr txBox="1"/>
          <p:nvPr/>
        </p:nvSpPr>
        <p:spPr>
          <a:xfrm>
            <a:off x="1912846" y="1398977"/>
            <a:ext cx="8794072" cy="369332"/>
          </a:xfrm>
          <a:prstGeom prst="rect">
            <a:avLst/>
          </a:prstGeom>
          <a:noFill/>
        </p:spPr>
        <p:txBody>
          <a:bodyPr wrap="square" rtlCol="0">
            <a:spAutoFit/>
          </a:bodyPr>
          <a:lstStyle/>
          <a:p>
            <a:r>
              <a:rPr lang="en-US" altLang="zh-CN" dirty="0" err="1">
                <a:solidFill>
                  <a:schemeClr val="dk2">
                    <a:lumMod val="100000"/>
                  </a:schemeClr>
                </a:solidFill>
                <a:cs typeface="+mn-ea"/>
              </a:rPr>
              <a:t>Securify</a:t>
            </a:r>
            <a:r>
              <a:rPr lang="en-US" altLang="zh-CN" dirty="0">
                <a:solidFill>
                  <a:schemeClr val="dk2">
                    <a:lumMod val="100000"/>
                  </a:schemeClr>
                </a:solidFill>
                <a:cs typeface="+mn-ea"/>
              </a:rPr>
              <a:t> v2.0</a:t>
            </a:r>
            <a:r>
              <a:rPr lang="zh-CN" altLang="en-US" dirty="0">
                <a:solidFill>
                  <a:schemeClr val="dk2">
                    <a:lumMod val="100000"/>
                  </a:schemeClr>
                </a:solidFill>
                <a:cs typeface="+mn-ea"/>
              </a:rPr>
              <a:t>通过调用地址敏感性达到更高的精度。</a:t>
            </a:r>
            <a:endParaRPr lang="en-US" altLang="zh-CN" dirty="0">
              <a:solidFill>
                <a:schemeClr val="dk2">
                  <a:lumMod val="100000"/>
                </a:schemeClr>
              </a:solidFill>
              <a:cs typeface="+mn-ea"/>
            </a:endParaRPr>
          </a:p>
        </p:txBody>
      </p:sp>
      <p:pic>
        <p:nvPicPr>
          <p:cNvPr id="16" name="图片 15">
            <a:extLst>
              <a:ext uri="{FF2B5EF4-FFF2-40B4-BE49-F238E27FC236}">
                <a16:creationId xmlns:a16="http://schemas.microsoft.com/office/drawing/2014/main" id="{B1CB4AA0-583A-462C-83AE-B58D8929CF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5935" y="2108371"/>
            <a:ext cx="6730450" cy="2732077"/>
          </a:xfrm>
          <a:prstGeom prst="rect">
            <a:avLst/>
          </a:prstGeom>
        </p:spPr>
      </p:pic>
      <p:sp>
        <p:nvSpPr>
          <p:cNvPr id="17" name="文本框 16">
            <a:extLst>
              <a:ext uri="{FF2B5EF4-FFF2-40B4-BE49-F238E27FC236}">
                <a16:creationId xmlns:a16="http://schemas.microsoft.com/office/drawing/2014/main" id="{84EE875E-DD5A-41D3-BD32-BD7D035CFF5B}"/>
              </a:ext>
            </a:extLst>
          </p:cNvPr>
          <p:cNvSpPr txBox="1"/>
          <p:nvPr/>
        </p:nvSpPr>
        <p:spPr>
          <a:xfrm>
            <a:off x="9261447" y="1775968"/>
            <a:ext cx="2164360" cy="3970318"/>
          </a:xfrm>
          <a:prstGeom prst="rect">
            <a:avLst/>
          </a:prstGeom>
          <a:noFill/>
        </p:spPr>
        <p:txBody>
          <a:bodyPr wrap="square" rtlCol="0">
            <a:spAutoFit/>
          </a:bodyPr>
          <a:lstStyle/>
          <a:p>
            <a:r>
              <a:rPr lang="en-US" altLang="zh-CN" dirty="0">
                <a:solidFill>
                  <a:schemeClr val="dk2">
                    <a:lumMod val="100000"/>
                  </a:schemeClr>
                </a:solidFill>
                <a:cs typeface="+mn-ea"/>
              </a:rPr>
              <a:t>Solidity1.0</a:t>
            </a:r>
          </a:p>
          <a:p>
            <a:r>
              <a:rPr lang="zh-CN" altLang="en-US" dirty="0">
                <a:solidFill>
                  <a:schemeClr val="dk2">
                    <a:lumMod val="100000"/>
                  </a:schemeClr>
                </a:solidFill>
                <a:cs typeface="+mn-ea"/>
              </a:rPr>
              <a:t>标记函数</a:t>
            </a:r>
            <a:r>
              <a:rPr lang="en-US" altLang="zh-CN" dirty="0">
                <a:solidFill>
                  <a:schemeClr val="dk2">
                    <a:lumMod val="100000"/>
                  </a:schemeClr>
                </a:solidFill>
                <a:cs typeface="+mn-ea"/>
              </a:rPr>
              <a:t>id</a:t>
            </a:r>
            <a:r>
              <a:rPr lang="zh-CN" altLang="en-US" dirty="0">
                <a:solidFill>
                  <a:schemeClr val="dk2">
                    <a:lumMod val="100000"/>
                  </a:schemeClr>
                </a:solidFill>
                <a:cs typeface="+mn-ea"/>
              </a:rPr>
              <a:t>的返回值为不受信任的值。</a:t>
            </a:r>
            <a:endParaRPr lang="en-US" altLang="zh-CN" dirty="0">
              <a:solidFill>
                <a:schemeClr val="dk2">
                  <a:lumMod val="100000"/>
                </a:schemeClr>
              </a:solidFill>
              <a:cs typeface="+mn-ea"/>
            </a:endParaRPr>
          </a:p>
          <a:p>
            <a:r>
              <a:rPr lang="zh-CN" altLang="en-US" dirty="0">
                <a:solidFill>
                  <a:schemeClr val="dk2">
                    <a:lumMod val="100000"/>
                  </a:schemeClr>
                </a:solidFill>
                <a:cs typeface="+mn-ea"/>
              </a:rPr>
              <a:t>故两个函数皆中的地址变量</a:t>
            </a:r>
            <a:r>
              <a:rPr lang="en-US" altLang="zh-CN" dirty="0">
                <a:solidFill>
                  <a:schemeClr val="dk2">
                    <a:lumMod val="100000"/>
                  </a:schemeClr>
                </a:solidFill>
                <a:cs typeface="+mn-ea"/>
              </a:rPr>
              <a:t>a</a:t>
            </a:r>
            <a:r>
              <a:rPr lang="zh-CN" altLang="en-US" dirty="0">
                <a:solidFill>
                  <a:schemeClr val="dk2">
                    <a:lumMod val="100000"/>
                  </a:schemeClr>
                </a:solidFill>
                <a:cs typeface="+mn-ea"/>
              </a:rPr>
              <a:t>和</a:t>
            </a:r>
            <a:r>
              <a:rPr lang="en-US" altLang="zh-CN" dirty="0">
                <a:solidFill>
                  <a:schemeClr val="dk2">
                    <a:lumMod val="100000"/>
                  </a:schemeClr>
                </a:solidFill>
                <a:cs typeface="+mn-ea"/>
              </a:rPr>
              <a:t>b</a:t>
            </a:r>
            <a:r>
              <a:rPr lang="zh-CN" altLang="en-US" dirty="0">
                <a:solidFill>
                  <a:schemeClr val="dk2">
                    <a:lumMod val="100000"/>
                  </a:schemeClr>
                </a:solidFill>
                <a:cs typeface="+mn-ea"/>
              </a:rPr>
              <a:t>皆被标记为脆弱的。</a:t>
            </a:r>
            <a:endParaRPr lang="en-US" altLang="zh-CN" dirty="0">
              <a:solidFill>
                <a:schemeClr val="dk2">
                  <a:lumMod val="100000"/>
                </a:schemeClr>
              </a:solidFill>
              <a:cs typeface="+mn-ea"/>
            </a:endParaRPr>
          </a:p>
          <a:p>
            <a:r>
              <a:rPr lang="en-US" altLang="zh-CN" dirty="0">
                <a:solidFill>
                  <a:schemeClr val="dk2">
                    <a:lumMod val="100000"/>
                  </a:schemeClr>
                </a:solidFill>
                <a:cs typeface="+mn-ea"/>
              </a:rPr>
              <a:t>Solidity2.0</a:t>
            </a:r>
          </a:p>
          <a:p>
            <a:r>
              <a:rPr lang="zh-CN" altLang="en-US" dirty="0">
                <a:solidFill>
                  <a:schemeClr val="dk2">
                    <a:lumMod val="100000"/>
                  </a:schemeClr>
                </a:solidFill>
                <a:cs typeface="+mn-ea"/>
              </a:rPr>
              <a:t>区分函数</a:t>
            </a:r>
            <a:r>
              <a:rPr lang="en-US" altLang="zh-CN" dirty="0">
                <a:solidFill>
                  <a:schemeClr val="dk2">
                    <a:lumMod val="100000"/>
                  </a:schemeClr>
                </a:solidFill>
                <a:cs typeface="+mn-ea"/>
              </a:rPr>
              <a:t>id</a:t>
            </a:r>
            <a:r>
              <a:rPr lang="zh-CN" altLang="en-US" dirty="0">
                <a:solidFill>
                  <a:schemeClr val="dk2">
                    <a:lumMod val="100000"/>
                  </a:schemeClr>
                </a:solidFill>
                <a:cs typeface="+mn-ea"/>
              </a:rPr>
              <a:t>是被</a:t>
            </a:r>
            <a:r>
              <a:rPr lang="en-US" altLang="zh-CN" dirty="0" err="1">
                <a:solidFill>
                  <a:schemeClr val="dk2">
                    <a:lumMod val="100000"/>
                  </a:schemeClr>
                </a:solidFill>
                <a:cs typeface="+mn-ea"/>
              </a:rPr>
              <a:t>unrestrictedStorage</a:t>
            </a:r>
            <a:r>
              <a:rPr lang="en-US" altLang="zh-CN" dirty="0">
                <a:solidFill>
                  <a:schemeClr val="dk2">
                    <a:lumMod val="100000"/>
                  </a:schemeClr>
                </a:solidFill>
                <a:cs typeface="+mn-ea"/>
              </a:rPr>
              <a:t> </a:t>
            </a:r>
            <a:r>
              <a:rPr lang="zh-CN" altLang="en-US" dirty="0">
                <a:solidFill>
                  <a:schemeClr val="dk2">
                    <a:lumMod val="100000"/>
                  </a:schemeClr>
                </a:solidFill>
                <a:cs typeface="+mn-ea"/>
              </a:rPr>
              <a:t>还是</a:t>
            </a:r>
            <a:r>
              <a:rPr lang="en-US" altLang="zh-CN" dirty="0" err="1">
                <a:solidFill>
                  <a:schemeClr val="dk2">
                    <a:lumMod val="100000"/>
                  </a:schemeClr>
                </a:solidFill>
                <a:cs typeface="+mn-ea"/>
              </a:rPr>
              <a:t>restrictedStorage</a:t>
            </a:r>
            <a:r>
              <a:rPr lang="en-US" altLang="zh-CN" dirty="0">
                <a:solidFill>
                  <a:schemeClr val="dk2">
                    <a:lumMod val="100000"/>
                  </a:schemeClr>
                </a:solidFill>
                <a:cs typeface="+mn-ea"/>
              </a:rPr>
              <a:t> </a:t>
            </a:r>
            <a:r>
              <a:rPr lang="zh-CN" altLang="en-US" dirty="0">
                <a:solidFill>
                  <a:schemeClr val="dk2">
                    <a:lumMod val="100000"/>
                  </a:schemeClr>
                </a:solidFill>
                <a:cs typeface="+mn-ea"/>
              </a:rPr>
              <a:t>调用，故</a:t>
            </a:r>
            <a:r>
              <a:rPr lang="en-US" altLang="zh-CN" dirty="0">
                <a:solidFill>
                  <a:schemeClr val="dk2">
                    <a:lumMod val="100000"/>
                  </a:schemeClr>
                </a:solidFill>
                <a:cs typeface="+mn-ea"/>
              </a:rPr>
              <a:t>b</a:t>
            </a:r>
            <a:r>
              <a:rPr lang="zh-CN" altLang="en-US" dirty="0">
                <a:solidFill>
                  <a:schemeClr val="dk2">
                    <a:lumMod val="100000"/>
                  </a:schemeClr>
                </a:solidFill>
                <a:cs typeface="+mn-ea"/>
              </a:rPr>
              <a:t>不会被标记为脆弱的。</a:t>
            </a:r>
            <a:endParaRPr lang="en-US" altLang="zh-CN" dirty="0">
              <a:solidFill>
                <a:schemeClr val="dk2">
                  <a:lumMod val="100000"/>
                </a:schemeClr>
              </a:solidFill>
              <a:cs typeface="+mn-ea"/>
            </a:endParaRPr>
          </a:p>
          <a:p>
            <a:endParaRPr lang="zh-CN" altLang="en-US" dirty="0">
              <a:solidFill>
                <a:srgbClr val="778495"/>
              </a:solidFill>
            </a:endParaRPr>
          </a:p>
        </p:txBody>
      </p:sp>
    </p:spTree>
    <p:extLst>
      <p:ext uri="{BB962C8B-B14F-4D97-AF65-F5344CB8AC3E}">
        <p14:creationId xmlns:p14="http://schemas.microsoft.com/office/powerpoint/2010/main" val="3957783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
            <a:extLst>
              <a:ext uri="{FF2B5EF4-FFF2-40B4-BE49-F238E27FC236}">
                <a16:creationId xmlns:a16="http://schemas.microsoft.com/office/drawing/2014/main" id="{06D16E45-AED3-4673-A908-E230062DFA6C}"/>
              </a:ext>
            </a:extLst>
          </p:cNvPr>
          <p:cNvSpPr>
            <a:spLocks/>
          </p:cNvSpPr>
          <p:nvPr/>
        </p:nvSpPr>
        <p:spPr bwMode="auto">
          <a:xfrm>
            <a:off x="1961193" y="1288583"/>
            <a:ext cx="8678523" cy="435691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flip="none" rotWithShape="1">
            <a:gsLst>
              <a:gs pos="45000">
                <a:schemeClr val="bg1"/>
              </a:gs>
              <a:gs pos="100000">
                <a:schemeClr val="bg1"/>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schemeClr val="accent3">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65000"/>
                  <a:lumOff val="35000"/>
                </a:schemeClr>
              </a:solidFill>
              <a:cs typeface="+mn-ea"/>
              <a:sym typeface="+mn-lt"/>
            </a:endParaRPr>
          </a:p>
        </p:txBody>
      </p:sp>
      <p:sp>
        <p:nvSpPr>
          <p:cNvPr id="29" name="TextBox 70">
            <a:extLst>
              <a:ext uri="{FF2B5EF4-FFF2-40B4-BE49-F238E27FC236}">
                <a16:creationId xmlns:a16="http://schemas.microsoft.com/office/drawing/2014/main" id="{60DBA892-DA49-4F13-803D-CE99BF213218}"/>
              </a:ext>
            </a:extLst>
          </p:cNvPr>
          <p:cNvSpPr txBox="1"/>
          <p:nvPr/>
        </p:nvSpPr>
        <p:spPr>
          <a:xfrm>
            <a:off x="4426573" y="2833269"/>
            <a:ext cx="4709038" cy="931024"/>
          </a:xfrm>
          <a:prstGeom prst="rect">
            <a:avLst/>
          </a:prstGeom>
          <a:noFill/>
        </p:spPr>
        <p:txBody>
          <a:bodyPr wrap="square" rtlCol="0">
            <a:spAutoFit/>
          </a:bodyPr>
          <a:lstStyle/>
          <a:p>
            <a:pPr algn="dist">
              <a:lnSpc>
                <a:spcPct val="140000"/>
              </a:lnSpc>
            </a:pPr>
            <a:r>
              <a:rPr lang="zh-CN" altLang="en-US" sz="4400" dirty="0">
                <a:solidFill>
                  <a:srgbClr val="FABDBA"/>
                </a:solidFill>
                <a:latin typeface="庞门正道标题体" panose="02010600030101010101" pitchFamily="2" charset="-122"/>
                <a:ea typeface="庞门正道标题体" panose="02010600030101010101" pitchFamily="2" charset="-122"/>
              </a:rPr>
              <a:t>漏洞模式匹配演示</a:t>
            </a:r>
          </a:p>
        </p:txBody>
      </p:sp>
      <p:sp>
        <p:nvSpPr>
          <p:cNvPr id="31" name="Freeform 6">
            <a:extLst>
              <a:ext uri="{FF2B5EF4-FFF2-40B4-BE49-F238E27FC236}">
                <a16:creationId xmlns:a16="http://schemas.microsoft.com/office/drawing/2014/main" id="{FB945805-EB93-493D-A110-002AF1888F39}"/>
              </a:ext>
            </a:extLst>
          </p:cNvPr>
          <p:cNvSpPr>
            <a:spLocks/>
          </p:cNvSpPr>
          <p:nvPr/>
        </p:nvSpPr>
        <p:spPr bwMode="auto">
          <a:xfrm>
            <a:off x="1961194" y="1028734"/>
            <a:ext cx="3230033" cy="258233"/>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chemeClr val="accent3">
              <a:lumMod val="100000"/>
            </a:schemeClr>
          </a:solidFill>
          <a:ln>
            <a:noFill/>
          </a:ln>
        </p:spPr>
        <p:txBody>
          <a:bodyPr vert="horz" wrap="square" lIns="121920" tIns="60960" rIns="121920" bIns="60960" numCol="1" anchor="t" anchorCtr="0" compatLnSpc="1">
            <a:prstTxWarp prst="textNoShape">
              <a:avLst/>
            </a:prstTxWarp>
          </a:bodyPr>
          <a:lstStyle/>
          <a:p>
            <a:endParaRPr lang="zh-CN" altLang="en-US" sz="2400">
              <a:solidFill>
                <a:srgbClr val="FEAE01"/>
              </a:solidFill>
              <a:latin typeface="庞门正道标题体" panose="02010600030101010101" pitchFamily="2" charset="-122"/>
              <a:ea typeface="庞门正道标题体" panose="02010600030101010101" pitchFamily="2" charset="-122"/>
              <a:cs typeface="+mn-ea"/>
              <a:sym typeface="+mn-lt"/>
            </a:endParaRPr>
          </a:p>
        </p:txBody>
      </p:sp>
      <p:sp>
        <p:nvSpPr>
          <p:cNvPr id="32" name="Freeform 7">
            <a:extLst>
              <a:ext uri="{FF2B5EF4-FFF2-40B4-BE49-F238E27FC236}">
                <a16:creationId xmlns:a16="http://schemas.microsoft.com/office/drawing/2014/main" id="{584E6DC5-F439-4BED-8E82-69150726D969}"/>
              </a:ext>
            </a:extLst>
          </p:cNvPr>
          <p:cNvSpPr>
            <a:spLocks/>
          </p:cNvSpPr>
          <p:nvPr/>
        </p:nvSpPr>
        <p:spPr bwMode="auto">
          <a:xfrm>
            <a:off x="1961194" y="1028734"/>
            <a:ext cx="2984500" cy="2072217"/>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zh-CN" altLang="en-US" sz="2400" dirty="0">
              <a:solidFill>
                <a:srgbClr val="FEAE01"/>
              </a:solidFill>
              <a:latin typeface="庞门正道标题体" panose="02010600030101010101" pitchFamily="2" charset="-122"/>
              <a:ea typeface="庞门正道标题体" panose="02010600030101010101" pitchFamily="2" charset="-122"/>
              <a:cs typeface="+mn-ea"/>
              <a:sym typeface="+mn-lt"/>
            </a:endParaRPr>
          </a:p>
        </p:txBody>
      </p:sp>
      <p:sp>
        <p:nvSpPr>
          <p:cNvPr id="33" name="TextBox 69">
            <a:extLst>
              <a:ext uri="{FF2B5EF4-FFF2-40B4-BE49-F238E27FC236}">
                <a16:creationId xmlns:a16="http://schemas.microsoft.com/office/drawing/2014/main" id="{69F60958-F2B0-435D-8892-736633933E4A}"/>
              </a:ext>
            </a:extLst>
          </p:cNvPr>
          <p:cNvSpPr txBox="1"/>
          <p:nvPr/>
        </p:nvSpPr>
        <p:spPr>
          <a:xfrm>
            <a:off x="2888662" y="1249130"/>
            <a:ext cx="931724" cy="1733680"/>
          </a:xfrm>
          <a:prstGeom prst="rect">
            <a:avLst/>
          </a:prstGeom>
          <a:noFill/>
        </p:spPr>
        <p:txBody>
          <a:bodyPr wrap="square" rtlCol="0">
            <a:spAutoFit/>
          </a:bodyPr>
          <a:lstStyle/>
          <a:p>
            <a:r>
              <a:rPr lang="en-US" altLang="zh-CN" sz="10666" b="1" dirty="0">
                <a:solidFill>
                  <a:srgbClr val="F8F8F8"/>
                </a:solidFill>
                <a:latin typeface="庞门正道标题体" panose="02010600030101010101" pitchFamily="2" charset="-122"/>
                <a:ea typeface="庞门正道标题体" panose="02010600030101010101" pitchFamily="2" charset="-122"/>
                <a:cs typeface="+mn-ea"/>
                <a:sym typeface="+mn-lt"/>
              </a:rPr>
              <a:t>3</a:t>
            </a:r>
            <a:endParaRPr lang="zh-CN" altLang="en-US" sz="10666" b="1" dirty="0">
              <a:solidFill>
                <a:srgbClr val="F8F8F8"/>
              </a:solidFill>
              <a:latin typeface="庞门正道标题体" panose="02010600030101010101" pitchFamily="2" charset="-122"/>
              <a:ea typeface="庞门正道标题体" panose="02010600030101010101" pitchFamily="2" charset="-122"/>
              <a:cs typeface="+mn-ea"/>
              <a:sym typeface="+mn-lt"/>
            </a:endParaRPr>
          </a:p>
        </p:txBody>
      </p:sp>
      <p:sp>
        <p:nvSpPr>
          <p:cNvPr id="34" name="Rectangle 13">
            <a:extLst>
              <a:ext uri="{FF2B5EF4-FFF2-40B4-BE49-F238E27FC236}">
                <a16:creationId xmlns:a16="http://schemas.microsoft.com/office/drawing/2014/main" id="{3B5D55DC-EC53-4B90-8423-7607B14888C7}"/>
              </a:ext>
            </a:extLst>
          </p:cNvPr>
          <p:cNvSpPr>
            <a:spLocks noChangeArrowheads="1"/>
          </p:cNvSpPr>
          <p:nvPr/>
        </p:nvSpPr>
        <p:spPr bwMode="auto">
          <a:xfrm>
            <a:off x="2081917" y="2202953"/>
            <a:ext cx="838371" cy="47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buFontTx/>
              <a:buNone/>
            </a:pPr>
            <a:r>
              <a:rPr lang="zh-CN" altLang="zh-CN" sz="3067" dirty="0">
                <a:solidFill>
                  <a:srgbClr val="FFFFFF"/>
                </a:solidFill>
                <a:latin typeface="庞门正道标题体" panose="02010600030101010101" pitchFamily="2" charset="-122"/>
                <a:ea typeface="庞门正道标题体" panose="02010600030101010101" pitchFamily="2" charset="-122"/>
                <a:cs typeface="+mn-ea"/>
                <a:sym typeface="+mn-lt"/>
              </a:rPr>
              <a:t>Part</a:t>
            </a:r>
            <a:endParaRPr lang="zh-CN" altLang="zh-CN" sz="2400" dirty="0">
              <a:solidFill>
                <a:srgbClr val="FEAE01"/>
              </a:solidFill>
              <a:latin typeface="庞门正道标题体" panose="02010600030101010101" pitchFamily="2" charset="-122"/>
              <a:ea typeface="庞门正道标题体" panose="02010600030101010101" pitchFamily="2" charset="-122"/>
              <a:cs typeface="+mn-ea"/>
              <a:sym typeface="+mn-lt"/>
            </a:endParaRPr>
          </a:p>
        </p:txBody>
      </p:sp>
      <p:pic>
        <p:nvPicPr>
          <p:cNvPr id="10" name="图片 9">
            <a:extLst>
              <a:ext uri="{FF2B5EF4-FFF2-40B4-BE49-F238E27FC236}">
                <a16:creationId xmlns:a16="http://schemas.microsoft.com/office/drawing/2014/main" id="{657C3011-47D7-4693-9CEC-555E8B7B3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890" y="5569417"/>
            <a:ext cx="1046277" cy="1046277"/>
          </a:xfrm>
          <a:prstGeom prst="rect">
            <a:avLst/>
          </a:prstGeom>
        </p:spPr>
      </p:pic>
    </p:spTree>
    <p:extLst>
      <p:ext uri="{BB962C8B-B14F-4D97-AF65-F5344CB8AC3E}">
        <p14:creationId xmlns:p14="http://schemas.microsoft.com/office/powerpoint/2010/main" val="15504024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grpSp>
        <p:nvGrpSpPr>
          <p:cNvPr id="5" name="组合 4">
            <a:extLst>
              <a:ext uri="{FF2B5EF4-FFF2-40B4-BE49-F238E27FC236}">
                <a16:creationId xmlns:a16="http://schemas.microsoft.com/office/drawing/2014/main" id="{FE2FA4B3-55C0-4BD7-AF5F-9395ECF85E7D}"/>
              </a:ext>
            </a:extLst>
          </p:cNvPr>
          <p:cNvGrpSpPr/>
          <p:nvPr/>
        </p:nvGrpSpPr>
        <p:grpSpPr>
          <a:xfrm>
            <a:off x="503383" y="181250"/>
            <a:ext cx="2605882" cy="1190548"/>
            <a:chOff x="503383" y="181250"/>
            <a:chExt cx="2605882" cy="1190548"/>
          </a:xfrm>
        </p:grpSpPr>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4" name="文本框 3">
              <a:extLst>
                <a:ext uri="{FF2B5EF4-FFF2-40B4-BE49-F238E27FC236}">
                  <a16:creationId xmlns:a16="http://schemas.microsoft.com/office/drawing/2014/main" id="{C83208F1-56F5-4A6D-8435-BEF24AAC0E07}"/>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漏洞模式匹配</a:t>
              </a:r>
            </a:p>
          </p:txBody>
        </p:sp>
      </p:grpSp>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2" name="文本框 1">
            <a:extLst>
              <a:ext uri="{FF2B5EF4-FFF2-40B4-BE49-F238E27FC236}">
                <a16:creationId xmlns:a16="http://schemas.microsoft.com/office/drawing/2014/main" id="{3D4372D7-CD0F-4401-8D9B-7ACFD718AEF0}"/>
              </a:ext>
            </a:extLst>
          </p:cNvPr>
          <p:cNvSpPr txBox="1"/>
          <p:nvPr/>
        </p:nvSpPr>
        <p:spPr>
          <a:xfrm>
            <a:off x="4418909" y="2716049"/>
            <a:ext cx="3422552" cy="584775"/>
          </a:xfrm>
          <a:prstGeom prst="rect">
            <a:avLst/>
          </a:prstGeom>
          <a:noFill/>
        </p:spPr>
        <p:txBody>
          <a:bodyPr wrap="square" rtlCol="0">
            <a:spAutoFit/>
          </a:bodyPr>
          <a:lstStyle/>
          <a:p>
            <a:r>
              <a:rPr lang="zh-CN" altLang="en-US" sz="3200" dirty="0">
                <a:solidFill>
                  <a:schemeClr val="dk2">
                    <a:lumMod val="100000"/>
                  </a:schemeClr>
                </a:solidFill>
                <a:cs typeface="+mn-ea"/>
              </a:rPr>
              <a:t>源码分析（演示）</a:t>
            </a:r>
            <a:endParaRPr lang="en-US" altLang="zh-CN" sz="3200" dirty="0">
              <a:solidFill>
                <a:schemeClr val="dk2">
                  <a:lumMod val="100000"/>
                </a:schemeClr>
              </a:solidFill>
              <a:cs typeface="+mn-ea"/>
            </a:endParaRPr>
          </a:p>
        </p:txBody>
      </p:sp>
    </p:spTree>
    <p:extLst>
      <p:ext uri="{BB962C8B-B14F-4D97-AF65-F5344CB8AC3E}">
        <p14:creationId xmlns:p14="http://schemas.microsoft.com/office/powerpoint/2010/main" val="6756413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9" name="文本框 8">
            <a:extLst>
              <a:ext uri="{FF2B5EF4-FFF2-40B4-BE49-F238E27FC236}">
                <a16:creationId xmlns:a16="http://schemas.microsoft.com/office/drawing/2014/main" id="{547A02AF-F44C-4421-AFFF-1692B26375E0}"/>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漏洞模式匹配</a:t>
            </a:r>
          </a:p>
        </p:txBody>
      </p:sp>
      <p:grpSp>
        <p:nvGrpSpPr>
          <p:cNvPr id="10" name="组合 9">
            <a:extLst>
              <a:ext uri="{FF2B5EF4-FFF2-40B4-BE49-F238E27FC236}">
                <a16:creationId xmlns:a16="http://schemas.microsoft.com/office/drawing/2014/main" id="{0B0F96D2-96DB-45C2-95CD-4CB82940F52A}"/>
              </a:ext>
            </a:extLst>
          </p:cNvPr>
          <p:cNvGrpSpPr/>
          <p:nvPr/>
        </p:nvGrpSpPr>
        <p:grpSpPr>
          <a:xfrm>
            <a:off x="2915218" y="1785930"/>
            <a:ext cx="7685313" cy="465118"/>
            <a:chOff x="3002037" y="1465798"/>
            <a:chExt cx="7067433" cy="369332"/>
          </a:xfrm>
          <a:noFill/>
        </p:grpSpPr>
        <p:sp>
          <p:nvSpPr>
            <p:cNvPr id="11" name="矩形 10">
              <a:extLst>
                <a:ext uri="{FF2B5EF4-FFF2-40B4-BE49-F238E27FC236}">
                  <a16:creationId xmlns:a16="http://schemas.microsoft.com/office/drawing/2014/main" id="{44C95F6D-C332-4034-AEF0-F624406DA240}"/>
                </a:ext>
              </a:extLst>
            </p:cNvPr>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2" name="TextBox 16">
              <a:extLst>
                <a:ext uri="{FF2B5EF4-FFF2-40B4-BE49-F238E27FC236}">
                  <a16:creationId xmlns:a16="http://schemas.microsoft.com/office/drawing/2014/main" id="{0FDB787A-FF04-4F79-BC49-B576337B17FD}"/>
                </a:ext>
              </a:extLst>
            </p:cNvPr>
            <p:cNvSpPr txBox="1"/>
            <p:nvPr/>
          </p:nvSpPr>
          <p:spPr>
            <a:xfrm>
              <a:off x="3033223" y="1474123"/>
              <a:ext cx="5688633" cy="333954"/>
            </a:xfrm>
            <a:prstGeom prst="rect">
              <a:avLst/>
            </a:prstGeom>
            <a:grpFill/>
            <a:ln w="44450">
              <a:noFill/>
            </a:ln>
          </p:spPr>
          <p:txBody>
            <a:bodyPr wrap="square" rtlCol="0">
              <a:spAutoFit/>
            </a:bodyPr>
            <a:lstStyle/>
            <a:p>
              <a:r>
                <a:rPr lang="en-US" altLang="zh-CN" sz="2133" dirty="0">
                  <a:solidFill>
                    <a:schemeClr val="dk2"/>
                  </a:solidFill>
                  <a:cs typeface="+mn-ea"/>
                  <a:sym typeface="+mn-lt"/>
                </a:rPr>
                <a:t>1. </a:t>
              </a:r>
              <a:r>
                <a:rPr lang="zh-CN" altLang="en-US" sz="2133" dirty="0">
                  <a:solidFill>
                    <a:schemeClr val="dk2"/>
                  </a:solidFill>
                  <a:cs typeface="+mn-ea"/>
                  <a:sym typeface="+mn-lt"/>
                </a:rPr>
                <a:t>从右到左覆盖控制字符漏洞（</a:t>
              </a:r>
              <a:r>
                <a:rPr lang="en-US" altLang="zh-CN" sz="2133" dirty="0">
                  <a:solidFill>
                    <a:schemeClr val="dk2"/>
                  </a:solidFill>
                  <a:cs typeface="+mn-ea"/>
                  <a:sym typeface="+mn-lt"/>
                </a:rPr>
                <a:t>U+202E</a:t>
              </a:r>
              <a:r>
                <a:rPr lang="zh-CN" altLang="en-US" sz="2133" dirty="0">
                  <a:solidFill>
                    <a:schemeClr val="dk2"/>
                  </a:solidFill>
                  <a:cs typeface="+mn-ea"/>
                  <a:sym typeface="+mn-lt"/>
                </a:rPr>
                <a:t>）</a:t>
              </a:r>
            </a:p>
          </p:txBody>
        </p:sp>
      </p:grpSp>
      <p:sp>
        <p:nvSpPr>
          <p:cNvPr id="15" name="减号 14">
            <a:extLst>
              <a:ext uri="{FF2B5EF4-FFF2-40B4-BE49-F238E27FC236}">
                <a16:creationId xmlns:a16="http://schemas.microsoft.com/office/drawing/2014/main" id="{690E9B3C-2DAA-4890-83D2-0CB2EBBFDCB6}"/>
              </a:ext>
            </a:extLst>
          </p:cNvPr>
          <p:cNvSpPr/>
          <p:nvPr/>
        </p:nvSpPr>
        <p:spPr>
          <a:xfrm>
            <a:off x="2724841" y="2216977"/>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34CA2C2C-A8BF-4930-8511-38A3F5E06B90}"/>
              </a:ext>
            </a:extLst>
          </p:cNvPr>
          <p:cNvSpPr txBox="1"/>
          <p:nvPr/>
        </p:nvSpPr>
        <p:spPr>
          <a:xfrm>
            <a:off x="2949130" y="2618382"/>
            <a:ext cx="7741706" cy="2031325"/>
          </a:xfrm>
          <a:prstGeom prst="rect">
            <a:avLst/>
          </a:prstGeom>
          <a:noFill/>
        </p:spPr>
        <p:txBody>
          <a:bodyPr wrap="square" rtlCol="0">
            <a:spAutoFit/>
          </a:bodyPr>
          <a:lstStyle/>
          <a:p>
            <a:r>
              <a:rPr lang="en-US" altLang="zh-CN" sz="1800" dirty="0">
                <a:solidFill>
                  <a:schemeClr val="dk2"/>
                </a:solidFill>
                <a:cs typeface="+mn-ea"/>
                <a:sym typeface="+mn-lt"/>
              </a:rPr>
              <a:t>“\u202e”</a:t>
            </a:r>
            <a:r>
              <a:rPr lang="zh-CN" altLang="en-US" sz="1800" dirty="0">
                <a:solidFill>
                  <a:schemeClr val="dk2"/>
                </a:solidFill>
                <a:cs typeface="+mn-ea"/>
                <a:sym typeface="+mn-lt"/>
              </a:rPr>
              <a:t>这个</a:t>
            </a:r>
            <a:r>
              <a:rPr lang="en-US" altLang="zh-CN" sz="1800" dirty="0">
                <a:solidFill>
                  <a:schemeClr val="dk2"/>
                </a:solidFill>
                <a:cs typeface="+mn-ea"/>
                <a:sym typeface="+mn-lt"/>
              </a:rPr>
              <a:t>Unicode</a:t>
            </a:r>
            <a:r>
              <a:rPr lang="zh-CN" altLang="en-US" sz="1800" dirty="0">
                <a:solidFill>
                  <a:schemeClr val="dk2"/>
                </a:solidFill>
                <a:cs typeface="+mn-ea"/>
                <a:sym typeface="+mn-lt"/>
              </a:rPr>
              <a:t>字符很有趣，它可以反转其他字符的显示顺序</a:t>
            </a:r>
            <a:r>
              <a:rPr lang="zh-CN" altLang="en-US" dirty="0">
                <a:solidFill>
                  <a:schemeClr val="dk2"/>
                </a:solidFill>
                <a:cs typeface="+mn-ea"/>
                <a:sym typeface="+mn-lt"/>
              </a:rPr>
              <a:t>。</a:t>
            </a:r>
            <a:endParaRPr lang="en-US" altLang="zh-CN" sz="1800" dirty="0">
              <a:solidFill>
                <a:schemeClr val="dk2"/>
              </a:solidFill>
              <a:cs typeface="+mn-ea"/>
              <a:sym typeface="+mn-lt"/>
            </a:endParaRPr>
          </a:p>
          <a:p>
            <a:r>
              <a:rPr lang="zh-CN" altLang="en-US" sz="1800" dirty="0">
                <a:solidFill>
                  <a:schemeClr val="dk2"/>
                </a:solidFill>
                <a:cs typeface="+mn-ea"/>
                <a:sym typeface="+mn-lt"/>
              </a:rPr>
              <a:t>比如字符串“你好”，给每个字符前面加上这个字符得到“</a:t>
            </a:r>
            <a:r>
              <a:rPr lang="en-US" altLang="zh-CN" sz="1800" dirty="0">
                <a:solidFill>
                  <a:schemeClr val="dk2"/>
                </a:solidFill>
                <a:cs typeface="+mn-ea"/>
                <a:sym typeface="+mn-lt"/>
              </a:rPr>
              <a:t>\u202e</a:t>
            </a:r>
            <a:r>
              <a:rPr lang="zh-CN" altLang="en-US" sz="1800" dirty="0">
                <a:solidFill>
                  <a:schemeClr val="dk2"/>
                </a:solidFill>
                <a:cs typeface="+mn-ea"/>
                <a:sym typeface="+mn-lt"/>
              </a:rPr>
              <a:t>你</a:t>
            </a:r>
            <a:r>
              <a:rPr lang="en-US" altLang="zh-CN" sz="1800" dirty="0">
                <a:solidFill>
                  <a:schemeClr val="dk2"/>
                </a:solidFill>
                <a:cs typeface="+mn-ea"/>
                <a:sym typeface="+mn-lt"/>
              </a:rPr>
              <a:t>\u202e</a:t>
            </a:r>
            <a:r>
              <a:rPr lang="zh-CN" altLang="en-US" sz="1800" dirty="0">
                <a:solidFill>
                  <a:schemeClr val="dk2"/>
                </a:solidFill>
                <a:cs typeface="+mn-ea"/>
                <a:sym typeface="+mn-lt"/>
              </a:rPr>
              <a:t>好”，它的显示结果为“好你”</a:t>
            </a:r>
            <a:endParaRPr lang="en-US" altLang="zh-CN" sz="1800" dirty="0">
              <a:solidFill>
                <a:schemeClr val="dk2"/>
              </a:solidFill>
              <a:cs typeface="+mn-ea"/>
              <a:sym typeface="+mn-lt"/>
            </a:endParaRPr>
          </a:p>
          <a:p>
            <a:r>
              <a:rPr lang="zh-CN" altLang="en-US" sz="1800" dirty="0">
                <a:solidFill>
                  <a:schemeClr val="dk2"/>
                </a:solidFill>
                <a:cs typeface="+mn-ea"/>
                <a:sym typeface="+mn-lt"/>
              </a:rPr>
              <a:t>所以如果，用户可输入的参数里允许输入“</a:t>
            </a:r>
            <a:r>
              <a:rPr lang="en-US" altLang="zh-CN" sz="1800" dirty="0">
                <a:solidFill>
                  <a:schemeClr val="dk2"/>
                </a:solidFill>
                <a:cs typeface="+mn-ea"/>
                <a:sym typeface="+mn-lt"/>
              </a:rPr>
              <a:t>“\u202e</a:t>
            </a:r>
            <a:r>
              <a:rPr lang="zh-CN" altLang="en-US" sz="1800" dirty="0">
                <a:solidFill>
                  <a:schemeClr val="dk2"/>
                </a:solidFill>
                <a:cs typeface="+mn-ea"/>
                <a:sym typeface="+mn-lt"/>
              </a:rPr>
              <a:t>”字符，即可能触发该漏洞。</a:t>
            </a:r>
            <a:endParaRPr lang="en-US" altLang="zh-CN" sz="1800" dirty="0">
              <a:solidFill>
                <a:schemeClr val="dk2"/>
              </a:solidFill>
              <a:cs typeface="+mn-ea"/>
              <a:sym typeface="+mn-lt"/>
            </a:endParaRPr>
          </a:p>
          <a:p>
            <a:r>
              <a:rPr lang="en-US" altLang="zh-CN" sz="1800" dirty="0">
                <a:solidFill>
                  <a:schemeClr val="dk2"/>
                </a:solidFill>
                <a:cs typeface="+mn-ea"/>
                <a:sym typeface="+mn-lt"/>
              </a:rPr>
              <a:t>Source.rtlo_pattern.py	——	</a:t>
            </a:r>
            <a:r>
              <a:rPr lang="en-US" altLang="zh-CN" sz="1800" dirty="0" err="1">
                <a:solidFill>
                  <a:schemeClr val="dk2"/>
                </a:solidFill>
                <a:cs typeface="+mn-ea"/>
                <a:sym typeface="+mn-lt"/>
              </a:rPr>
              <a:t>GuessTheNumber.sol</a:t>
            </a:r>
            <a:r>
              <a:rPr lang="zh-CN" altLang="en-US" sz="1800" dirty="0">
                <a:solidFill>
                  <a:schemeClr val="dk2"/>
                </a:solidFill>
                <a:cs typeface="+mn-ea"/>
                <a:sym typeface="+mn-lt"/>
              </a:rPr>
              <a:t>（</a:t>
            </a:r>
            <a:r>
              <a:rPr lang="en-US" altLang="zh-CN" sz="1800" dirty="0">
                <a:solidFill>
                  <a:schemeClr val="dk2"/>
                </a:solidFill>
                <a:cs typeface="+mn-ea"/>
                <a:sym typeface="+mn-lt"/>
              </a:rPr>
              <a:t>Line31</a:t>
            </a:r>
            <a:r>
              <a:rPr lang="zh-CN" altLang="en-US" sz="1800" dirty="0">
                <a:solidFill>
                  <a:schemeClr val="dk2"/>
                </a:solidFill>
                <a:cs typeface="+mn-ea"/>
                <a:sym typeface="+mn-lt"/>
              </a:rPr>
              <a:t>）</a:t>
            </a:r>
          </a:p>
          <a:p>
            <a:endParaRPr lang="zh-CN" altLang="en-US" dirty="0"/>
          </a:p>
        </p:txBody>
      </p:sp>
    </p:spTree>
    <p:extLst>
      <p:ext uri="{BB962C8B-B14F-4D97-AF65-F5344CB8AC3E}">
        <p14:creationId xmlns:p14="http://schemas.microsoft.com/office/powerpoint/2010/main" val="363234487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9" name="文本框 8">
            <a:extLst>
              <a:ext uri="{FF2B5EF4-FFF2-40B4-BE49-F238E27FC236}">
                <a16:creationId xmlns:a16="http://schemas.microsoft.com/office/drawing/2014/main" id="{547A02AF-F44C-4421-AFFF-1692B26375E0}"/>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漏洞模式匹配</a:t>
            </a:r>
          </a:p>
        </p:txBody>
      </p:sp>
      <p:grpSp>
        <p:nvGrpSpPr>
          <p:cNvPr id="10" name="组合 9">
            <a:extLst>
              <a:ext uri="{FF2B5EF4-FFF2-40B4-BE49-F238E27FC236}">
                <a16:creationId xmlns:a16="http://schemas.microsoft.com/office/drawing/2014/main" id="{0B0F96D2-96DB-45C2-95CD-4CB82940F52A}"/>
              </a:ext>
            </a:extLst>
          </p:cNvPr>
          <p:cNvGrpSpPr/>
          <p:nvPr/>
        </p:nvGrpSpPr>
        <p:grpSpPr>
          <a:xfrm>
            <a:off x="2915218" y="1785930"/>
            <a:ext cx="7685313" cy="465118"/>
            <a:chOff x="3002037" y="1465798"/>
            <a:chExt cx="7067433" cy="369332"/>
          </a:xfrm>
          <a:noFill/>
        </p:grpSpPr>
        <p:sp>
          <p:nvSpPr>
            <p:cNvPr id="11" name="矩形 10">
              <a:extLst>
                <a:ext uri="{FF2B5EF4-FFF2-40B4-BE49-F238E27FC236}">
                  <a16:creationId xmlns:a16="http://schemas.microsoft.com/office/drawing/2014/main" id="{44C95F6D-C332-4034-AEF0-F624406DA240}"/>
                </a:ext>
              </a:extLst>
            </p:cNvPr>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2" name="TextBox 16">
              <a:extLst>
                <a:ext uri="{FF2B5EF4-FFF2-40B4-BE49-F238E27FC236}">
                  <a16:creationId xmlns:a16="http://schemas.microsoft.com/office/drawing/2014/main" id="{0FDB787A-FF04-4F79-BC49-B576337B17FD}"/>
                </a:ext>
              </a:extLst>
            </p:cNvPr>
            <p:cNvSpPr txBox="1"/>
            <p:nvPr/>
          </p:nvSpPr>
          <p:spPr>
            <a:xfrm>
              <a:off x="3033223" y="1474123"/>
              <a:ext cx="5688633" cy="333954"/>
            </a:xfrm>
            <a:prstGeom prst="rect">
              <a:avLst/>
            </a:prstGeom>
            <a:grpFill/>
            <a:ln w="44450">
              <a:noFill/>
            </a:ln>
          </p:spPr>
          <p:txBody>
            <a:bodyPr wrap="square" rtlCol="0">
              <a:spAutoFit/>
            </a:bodyPr>
            <a:lstStyle/>
            <a:p>
              <a:r>
                <a:rPr lang="en-US" altLang="zh-CN" sz="2133" dirty="0">
                  <a:solidFill>
                    <a:schemeClr val="dk2"/>
                  </a:solidFill>
                  <a:cs typeface="+mn-ea"/>
                  <a:sym typeface="+mn-lt"/>
                </a:rPr>
                <a:t>2. ERC20</a:t>
              </a:r>
              <a:r>
                <a:rPr lang="zh-CN" altLang="en-US" sz="2133" dirty="0">
                  <a:solidFill>
                    <a:schemeClr val="dk2"/>
                  </a:solidFill>
                  <a:cs typeface="+mn-ea"/>
                  <a:sym typeface="+mn-lt"/>
                </a:rPr>
                <a:t>、</a:t>
              </a:r>
              <a:r>
                <a:rPr lang="en-US" altLang="zh-CN" sz="2133" dirty="0">
                  <a:solidFill>
                    <a:schemeClr val="dk2"/>
                  </a:solidFill>
                  <a:cs typeface="+mn-ea"/>
                  <a:sym typeface="+mn-lt"/>
                </a:rPr>
                <a:t> ERC721</a:t>
              </a:r>
              <a:r>
                <a:rPr lang="zh-CN" altLang="en-US" sz="2133" dirty="0">
                  <a:solidFill>
                    <a:schemeClr val="dk2"/>
                  </a:solidFill>
                  <a:cs typeface="+mn-ea"/>
                  <a:sym typeface="+mn-lt"/>
                </a:rPr>
                <a:t>、以及基本标准函数接口</a:t>
              </a:r>
            </a:p>
          </p:txBody>
        </p:sp>
      </p:grpSp>
      <p:sp>
        <p:nvSpPr>
          <p:cNvPr id="15" name="减号 14">
            <a:extLst>
              <a:ext uri="{FF2B5EF4-FFF2-40B4-BE49-F238E27FC236}">
                <a16:creationId xmlns:a16="http://schemas.microsoft.com/office/drawing/2014/main" id="{690E9B3C-2DAA-4890-83D2-0CB2EBBFDCB6}"/>
              </a:ext>
            </a:extLst>
          </p:cNvPr>
          <p:cNvSpPr/>
          <p:nvPr/>
        </p:nvSpPr>
        <p:spPr>
          <a:xfrm>
            <a:off x="2724841" y="2216977"/>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34CA2C2C-A8BF-4930-8511-38A3F5E06B90}"/>
              </a:ext>
            </a:extLst>
          </p:cNvPr>
          <p:cNvSpPr txBox="1"/>
          <p:nvPr/>
        </p:nvSpPr>
        <p:spPr>
          <a:xfrm>
            <a:off x="2211201" y="2524097"/>
            <a:ext cx="8420216" cy="3970318"/>
          </a:xfrm>
          <a:prstGeom prst="rect">
            <a:avLst/>
          </a:prstGeom>
          <a:noFill/>
        </p:spPr>
        <p:txBody>
          <a:bodyPr wrap="square" rtlCol="0">
            <a:spAutoFit/>
          </a:bodyPr>
          <a:lstStyle/>
          <a:p>
            <a:r>
              <a:rPr lang="en-US" altLang="zh-CN" sz="1800" dirty="0">
                <a:solidFill>
                  <a:schemeClr val="dk2"/>
                </a:solidFill>
                <a:cs typeface="+mn-ea"/>
                <a:sym typeface="+mn-lt"/>
              </a:rPr>
              <a:t>ERC20</a:t>
            </a:r>
            <a:r>
              <a:rPr lang="zh-CN" altLang="en-US" sz="1800" dirty="0">
                <a:solidFill>
                  <a:schemeClr val="dk2"/>
                </a:solidFill>
                <a:cs typeface="+mn-ea"/>
                <a:sym typeface="+mn-lt"/>
              </a:rPr>
              <a:t>的六个必须声明的函数示例：</a:t>
            </a:r>
            <a:endParaRPr lang="en-US" altLang="zh-CN" sz="1800" dirty="0">
              <a:solidFill>
                <a:schemeClr val="dk2"/>
              </a:solidFill>
              <a:cs typeface="+mn-ea"/>
              <a:sym typeface="+mn-lt"/>
            </a:endParaRPr>
          </a:p>
          <a:p>
            <a:pPr marL="285750" indent="-285750">
              <a:buFont typeface="Arial" panose="020B0604020202020204" pitchFamily="34" charset="0"/>
              <a:buChar char="•"/>
            </a:pPr>
            <a:r>
              <a:rPr lang="en-US" altLang="zh-CN" sz="1800" dirty="0">
                <a:solidFill>
                  <a:schemeClr val="dk2"/>
                </a:solidFill>
                <a:cs typeface="+mn-ea"/>
                <a:sym typeface="+mn-lt"/>
              </a:rPr>
              <a:t>function transfer(address _to, uint256 _value) public returns (bool success)</a:t>
            </a:r>
          </a:p>
          <a:p>
            <a:pPr marL="285750" indent="-285750">
              <a:buFont typeface="Arial" panose="020B0604020202020204" pitchFamily="34" charset="0"/>
              <a:buChar char="•"/>
            </a:pPr>
            <a:r>
              <a:rPr lang="en-US" altLang="zh-CN" dirty="0">
                <a:solidFill>
                  <a:schemeClr val="dk2"/>
                </a:solidFill>
                <a:cs typeface="+mn-ea"/>
                <a:sym typeface="+mn-lt"/>
              </a:rPr>
              <a:t>function </a:t>
            </a:r>
            <a:r>
              <a:rPr lang="en-US" altLang="zh-CN" dirty="0" err="1">
                <a:solidFill>
                  <a:schemeClr val="dk2"/>
                </a:solidFill>
                <a:cs typeface="+mn-ea"/>
                <a:sym typeface="+mn-lt"/>
              </a:rPr>
              <a:t>transferFrom</a:t>
            </a:r>
            <a:r>
              <a:rPr lang="en-US" altLang="zh-CN" dirty="0">
                <a:solidFill>
                  <a:schemeClr val="dk2"/>
                </a:solidFill>
                <a:cs typeface="+mn-ea"/>
                <a:sym typeface="+mn-lt"/>
              </a:rPr>
              <a:t>(address _from, address _to, uint256 _value) public returns (bool success)</a:t>
            </a:r>
          </a:p>
          <a:p>
            <a:pPr marL="285750" indent="-285750">
              <a:buFont typeface="Arial" panose="020B0604020202020204" pitchFamily="34" charset="0"/>
              <a:buChar char="•"/>
            </a:pPr>
            <a:r>
              <a:rPr lang="en-US" altLang="zh-CN" sz="1800" dirty="0">
                <a:solidFill>
                  <a:schemeClr val="dk2"/>
                </a:solidFill>
                <a:cs typeface="+mn-ea"/>
                <a:sym typeface="+mn-lt"/>
              </a:rPr>
              <a:t>function approve(address _spender, uint256 _value) public returns (bool success)</a:t>
            </a:r>
          </a:p>
          <a:p>
            <a:pPr marL="285750" indent="-285750">
              <a:buFont typeface="Arial" panose="020B0604020202020204" pitchFamily="34" charset="0"/>
              <a:buChar char="•"/>
            </a:pPr>
            <a:r>
              <a:rPr lang="en-US" altLang="zh-CN" sz="1800" dirty="0">
                <a:solidFill>
                  <a:schemeClr val="dk2"/>
                </a:solidFill>
                <a:cs typeface="+mn-ea"/>
                <a:sym typeface="+mn-lt"/>
              </a:rPr>
              <a:t>function allowance(address _owner, address _spender) public view returns (uint256 remaining)</a:t>
            </a:r>
          </a:p>
          <a:p>
            <a:pPr marL="285750" indent="-285750">
              <a:buFont typeface="Arial" panose="020B0604020202020204" pitchFamily="34" charset="0"/>
              <a:buChar char="•"/>
            </a:pPr>
            <a:r>
              <a:rPr lang="en-US" altLang="zh-CN" sz="1800" dirty="0">
                <a:solidFill>
                  <a:schemeClr val="dk2"/>
                </a:solidFill>
                <a:cs typeface="+mn-ea"/>
                <a:sym typeface="+mn-lt"/>
              </a:rPr>
              <a:t>function </a:t>
            </a:r>
            <a:r>
              <a:rPr lang="en-US" altLang="zh-CN" sz="1800" dirty="0" err="1">
                <a:solidFill>
                  <a:schemeClr val="dk2"/>
                </a:solidFill>
                <a:cs typeface="+mn-ea"/>
                <a:sym typeface="+mn-lt"/>
              </a:rPr>
              <a:t>balanceOf</a:t>
            </a:r>
            <a:r>
              <a:rPr lang="en-US" altLang="zh-CN" sz="1800" dirty="0">
                <a:solidFill>
                  <a:schemeClr val="dk2"/>
                </a:solidFill>
                <a:cs typeface="+mn-ea"/>
                <a:sym typeface="+mn-lt"/>
              </a:rPr>
              <a:t>(address _owner) public view returns (uint256 balance)</a:t>
            </a:r>
          </a:p>
          <a:p>
            <a:pPr marL="285750" indent="-285750">
              <a:buFont typeface="Arial" panose="020B0604020202020204" pitchFamily="34" charset="0"/>
              <a:buChar char="•"/>
            </a:pPr>
            <a:r>
              <a:rPr lang="en-US" altLang="zh-CN" sz="1800" dirty="0">
                <a:solidFill>
                  <a:schemeClr val="dk2"/>
                </a:solidFill>
                <a:cs typeface="+mn-ea"/>
                <a:sym typeface="+mn-lt"/>
              </a:rPr>
              <a:t>function </a:t>
            </a:r>
            <a:r>
              <a:rPr lang="en-US" altLang="zh-CN" sz="1800" dirty="0" err="1">
                <a:solidFill>
                  <a:schemeClr val="dk2"/>
                </a:solidFill>
                <a:cs typeface="+mn-ea"/>
                <a:sym typeface="+mn-lt"/>
              </a:rPr>
              <a:t>totalSupply</a:t>
            </a:r>
            <a:r>
              <a:rPr lang="en-US" altLang="zh-CN" sz="1800" dirty="0">
                <a:solidFill>
                  <a:schemeClr val="dk2"/>
                </a:solidFill>
                <a:cs typeface="+mn-ea"/>
                <a:sym typeface="+mn-lt"/>
              </a:rPr>
              <a:t>() public view returns (uint256)</a:t>
            </a:r>
          </a:p>
          <a:p>
            <a:endParaRPr lang="en-US" altLang="zh-CN" sz="1800" dirty="0">
              <a:solidFill>
                <a:schemeClr val="dk2"/>
              </a:solidFill>
              <a:cs typeface="+mn-ea"/>
              <a:sym typeface="+mn-lt"/>
            </a:endParaRPr>
          </a:p>
          <a:p>
            <a:r>
              <a:rPr lang="en-US" altLang="zh-CN" sz="1800" dirty="0">
                <a:solidFill>
                  <a:schemeClr val="dk2"/>
                </a:solidFill>
                <a:cs typeface="+mn-ea"/>
                <a:sym typeface="+mn-lt"/>
              </a:rPr>
              <a:t>erc20_interface_pattern.py</a:t>
            </a:r>
            <a:r>
              <a:rPr lang="zh-CN" altLang="en-US" sz="1800" dirty="0">
                <a:solidFill>
                  <a:schemeClr val="dk2"/>
                </a:solidFill>
                <a:cs typeface="+mn-ea"/>
                <a:sym typeface="+mn-lt"/>
              </a:rPr>
              <a:t>、</a:t>
            </a:r>
            <a:r>
              <a:rPr lang="en-US" altLang="zh-CN" sz="1800" dirty="0">
                <a:solidFill>
                  <a:schemeClr val="dk2"/>
                </a:solidFill>
                <a:cs typeface="+mn-ea"/>
                <a:sym typeface="+mn-lt"/>
              </a:rPr>
              <a:t>erc721_interface_pattern.py</a:t>
            </a:r>
            <a:r>
              <a:rPr lang="zh-CN" altLang="en-US" sz="1800" dirty="0">
                <a:solidFill>
                  <a:schemeClr val="dk2"/>
                </a:solidFill>
                <a:cs typeface="+mn-ea"/>
                <a:sym typeface="+mn-lt"/>
              </a:rPr>
              <a:t>、</a:t>
            </a:r>
            <a:r>
              <a:rPr lang="en-US" altLang="zh-CN" sz="1800" dirty="0">
                <a:solidFill>
                  <a:schemeClr val="dk2"/>
                </a:solidFill>
                <a:cs typeface="+mn-ea"/>
                <a:sym typeface="+mn-lt"/>
              </a:rPr>
              <a:t> base_interface_signatures_pattern.py</a:t>
            </a:r>
            <a:endParaRPr lang="zh-CN" altLang="en-US" sz="1800" dirty="0">
              <a:solidFill>
                <a:schemeClr val="dk2"/>
              </a:solidFill>
              <a:cs typeface="+mn-ea"/>
              <a:sym typeface="+mn-lt"/>
            </a:endParaRPr>
          </a:p>
          <a:p>
            <a:endParaRPr lang="zh-CN" altLang="en-US" dirty="0"/>
          </a:p>
        </p:txBody>
      </p:sp>
    </p:spTree>
    <p:extLst>
      <p:ext uri="{BB962C8B-B14F-4D97-AF65-F5344CB8AC3E}">
        <p14:creationId xmlns:p14="http://schemas.microsoft.com/office/powerpoint/2010/main" val="143511164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9" name="文本框 8">
            <a:extLst>
              <a:ext uri="{FF2B5EF4-FFF2-40B4-BE49-F238E27FC236}">
                <a16:creationId xmlns:a16="http://schemas.microsoft.com/office/drawing/2014/main" id="{547A02AF-F44C-4421-AFFF-1692B26375E0}"/>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漏洞模式匹配</a:t>
            </a:r>
          </a:p>
        </p:txBody>
      </p:sp>
      <p:grpSp>
        <p:nvGrpSpPr>
          <p:cNvPr id="10" name="组合 9">
            <a:extLst>
              <a:ext uri="{FF2B5EF4-FFF2-40B4-BE49-F238E27FC236}">
                <a16:creationId xmlns:a16="http://schemas.microsoft.com/office/drawing/2014/main" id="{0B0F96D2-96DB-45C2-95CD-4CB82940F52A}"/>
              </a:ext>
            </a:extLst>
          </p:cNvPr>
          <p:cNvGrpSpPr/>
          <p:nvPr/>
        </p:nvGrpSpPr>
        <p:grpSpPr>
          <a:xfrm>
            <a:off x="2915218" y="1785930"/>
            <a:ext cx="7685313" cy="465118"/>
            <a:chOff x="3002037" y="1465798"/>
            <a:chExt cx="7067433" cy="369332"/>
          </a:xfrm>
          <a:noFill/>
        </p:grpSpPr>
        <p:sp>
          <p:nvSpPr>
            <p:cNvPr id="11" name="矩形 10">
              <a:extLst>
                <a:ext uri="{FF2B5EF4-FFF2-40B4-BE49-F238E27FC236}">
                  <a16:creationId xmlns:a16="http://schemas.microsoft.com/office/drawing/2014/main" id="{44C95F6D-C332-4034-AEF0-F624406DA240}"/>
                </a:ext>
              </a:extLst>
            </p:cNvPr>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2" name="TextBox 16">
              <a:extLst>
                <a:ext uri="{FF2B5EF4-FFF2-40B4-BE49-F238E27FC236}">
                  <a16:creationId xmlns:a16="http://schemas.microsoft.com/office/drawing/2014/main" id="{0FDB787A-FF04-4F79-BC49-B576337B17FD}"/>
                </a:ext>
              </a:extLst>
            </p:cNvPr>
            <p:cNvSpPr txBox="1"/>
            <p:nvPr/>
          </p:nvSpPr>
          <p:spPr>
            <a:xfrm>
              <a:off x="3033223" y="1474123"/>
              <a:ext cx="5688633" cy="333954"/>
            </a:xfrm>
            <a:prstGeom prst="rect">
              <a:avLst/>
            </a:prstGeom>
            <a:grpFill/>
            <a:ln w="44450">
              <a:noFill/>
            </a:ln>
          </p:spPr>
          <p:txBody>
            <a:bodyPr wrap="square" rtlCol="0">
              <a:spAutoFit/>
            </a:bodyPr>
            <a:lstStyle/>
            <a:p>
              <a:r>
                <a:rPr lang="en-US" altLang="zh-CN" sz="2133" dirty="0">
                  <a:solidFill>
                    <a:schemeClr val="dk2"/>
                  </a:solidFill>
                  <a:cs typeface="+mn-ea"/>
                  <a:sym typeface="+mn-lt"/>
                </a:rPr>
                <a:t>3. </a:t>
              </a:r>
              <a:r>
                <a:rPr lang="zh-CN" altLang="en-US" sz="2133" dirty="0">
                  <a:solidFill>
                    <a:schemeClr val="dk2"/>
                  </a:solidFill>
                  <a:cs typeface="+mn-ea"/>
                  <a:sym typeface="+mn-lt"/>
                </a:rPr>
                <a:t>未初始化的局部变量</a:t>
              </a:r>
            </a:p>
          </p:txBody>
        </p:sp>
      </p:grpSp>
      <p:sp>
        <p:nvSpPr>
          <p:cNvPr id="15" name="减号 14">
            <a:extLst>
              <a:ext uri="{FF2B5EF4-FFF2-40B4-BE49-F238E27FC236}">
                <a16:creationId xmlns:a16="http://schemas.microsoft.com/office/drawing/2014/main" id="{690E9B3C-2DAA-4890-83D2-0CB2EBBFDCB6}"/>
              </a:ext>
            </a:extLst>
          </p:cNvPr>
          <p:cNvSpPr/>
          <p:nvPr/>
        </p:nvSpPr>
        <p:spPr>
          <a:xfrm>
            <a:off x="2724841" y="2216977"/>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34CA2C2C-A8BF-4930-8511-38A3F5E06B90}"/>
              </a:ext>
            </a:extLst>
          </p:cNvPr>
          <p:cNvSpPr txBox="1"/>
          <p:nvPr/>
        </p:nvSpPr>
        <p:spPr>
          <a:xfrm>
            <a:off x="1694576" y="2767027"/>
            <a:ext cx="9446004" cy="2585323"/>
          </a:xfrm>
          <a:prstGeom prst="rect">
            <a:avLst/>
          </a:prstGeom>
          <a:noFill/>
        </p:spPr>
        <p:txBody>
          <a:bodyPr wrap="square" rtlCol="0">
            <a:spAutoFit/>
          </a:bodyPr>
          <a:lstStyle/>
          <a:p>
            <a:r>
              <a:rPr lang="zh-CN" altLang="en-US" sz="1800" dirty="0">
                <a:solidFill>
                  <a:schemeClr val="dk2"/>
                </a:solidFill>
                <a:cs typeface="+mn-ea"/>
                <a:sym typeface="+mn-lt"/>
              </a:rPr>
              <a:t>未初始化的本地存储变量可能指向合同中意外的存储位置，这可能导致有意或无意的漏洞。</a:t>
            </a:r>
            <a:endParaRPr lang="en-US" altLang="zh-CN" sz="1800" dirty="0">
              <a:solidFill>
                <a:schemeClr val="dk2"/>
              </a:solidFill>
              <a:cs typeface="+mn-ea"/>
              <a:sym typeface="+mn-lt"/>
            </a:endParaRPr>
          </a:p>
          <a:p>
            <a:endParaRPr lang="en-US" altLang="zh-CN" sz="1800" dirty="0">
              <a:solidFill>
                <a:schemeClr val="dk2"/>
              </a:solidFill>
              <a:cs typeface="+mn-ea"/>
              <a:sym typeface="+mn-lt"/>
            </a:endParaRPr>
          </a:p>
          <a:p>
            <a:r>
              <a:rPr lang="zh-CN" altLang="en-US" sz="1800" dirty="0">
                <a:solidFill>
                  <a:schemeClr val="dk2"/>
                </a:solidFill>
                <a:cs typeface="+mn-ea"/>
                <a:sym typeface="+mn-lt"/>
              </a:rPr>
              <a:t>“</a:t>
            </a:r>
            <a:r>
              <a:rPr lang="en-US" altLang="zh-CN" sz="1800" dirty="0" err="1">
                <a:solidFill>
                  <a:schemeClr val="dk2"/>
                </a:solidFill>
                <a:cs typeface="+mn-ea"/>
                <a:sym typeface="+mn-lt"/>
              </a:rPr>
              <a:t>TypeError</a:t>
            </a:r>
            <a:r>
              <a:rPr lang="en-US" altLang="zh-CN" sz="1800" dirty="0">
                <a:solidFill>
                  <a:schemeClr val="dk2"/>
                </a:solidFill>
                <a:cs typeface="+mn-ea"/>
                <a:sym typeface="+mn-lt"/>
              </a:rPr>
              <a:t>: Data location must be "storage" or "memory" for variable, but none was given.</a:t>
            </a:r>
            <a:r>
              <a:rPr lang="zh-CN" altLang="en-US" sz="1800" dirty="0">
                <a:solidFill>
                  <a:schemeClr val="dk2"/>
                </a:solidFill>
                <a:cs typeface="+mn-ea"/>
                <a:sym typeface="+mn-lt"/>
              </a:rPr>
              <a:t> ”</a:t>
            </a:r>
            <a:endParaRPr lang="en-US" altLang="zh-CN" sz="1800" dirty="0">
              <a:solidFill>
                <a:schemeClr val="dk2"/>
              </a:solidFill>
              <a:cs typeface="+mn-ea"/>
              <a:sym typeface="+mn-lt"/>
            </a:endParaRPr>
          </a:p>
          <a:p>
            <a:endParaRPr lang="en-US" altLang="zh-CN" dirty="0">
              <a:solidFill>
                <a:schemeClr val="dk2"/>
              </a:solidFill>
              <a:cs typeface="+mn-ea"/>
              <a:sym typeface="+mn-lt"/>
            </a:endParaRPr>
          </a:p>
          <a:p>
            <a:r>
              <a:rPr lang="zh-CN" altLang="en-US" dirty="0">
                <a:solidFill>
                  <a:schemeClr val="dk2"/>
                </a:solidFill>
                <a:cs typeface="+mn-ea"/>
                <a:sym typeface="+mn-lt"/>
              </a:rPr>
              <a:t>原因：</a:t>
            </a:r>
            <a:r>
              <a:rPr lang="zh-CN" altLang="en-US" sz="1800" dirty="0">
                <a:solidFill>
                  <a:schemeClr val="dk2"/>
                </a:solidFill>
                <a:cs typeface="+mn-ea"/>
                <a:sym typeface="+mn-lt"/>
              </a:rPr>
              <a:t>从</a:t>
            </a:r>
            <a:r>
              <a:rPr lang="en-US" altLang="zh-CN" sz="1800" dirty="0">
                <a:solidFill>
                  <a:schemeClr val="dk2"/>
                </a:solidFill>
                <a:cs typeface="+mn-ea"/>
                <a:sym typeface="+mn-lt"/>
              </a:rPr>
              <a:t>0.5.0</a:t>
            </a:r>
            <a:r>
              <a:rPr lang="zh-CN" altLang="en-US" sz="1800" dirty="0">
                <a:solidFill>
                  <a:schemeClr val="dk2"/>
                </a:solidFill>
                <a:cs typeface="+mn-ea"/>
                <a:sym typeface="+mn-lt"/>
              </a:rPr>
              <a:t>版及更高版本开始，此问题已得到系统解决，因为带有未初始化存储指针的协定不再进行编译。</a:t>
            </a:r>
            <a:endParaRPr lang="en-US" altLang="zh-CN" sz="1800" dirty="0">
              <a:solidFill>
                <a:schemeClr val="dk2"/>
              </a:solidFill>
              <a:cs typeface="+mn-ea"/>
              <a:sym typeface="+mn-lt"/>
            </a:endParaRPr>
          </a:p>
          <a:p>
            <a:endParaRPr lang="en-US" altLang="zh-CN" sz="1800" dirty="0">
              <a:solidFill>
                <a:schemeClr val="dk2"/>
              </a:solidFill>
              <a:cs typeface="+mn-ea"/>
              <a:sym typeface="+mn-lt"/>
            </a:endParaRPr>
          </a:p>
          <a:p>
            <a:r>
              <a:rPr lang="en-US" altLang="zh-CN" sz="1800" dirty="0">
                <a:solidFill>
                  <a:schemeClr val="dk2"/>
                </a:solidFill>
                <a:cs typeface="+mn-ea"/>
                <a:sym typeface="+mn-lt"/>
              </a:rPr>
              <a:t>uninitialized_local_pattern.py 	——	</a:t>
            </a:r>
            <a:r>
              <a:rPr lang="en-US" altLang="zh-CN" sz="1800" dirty="0" err="1">
                <a:solidFill>
                  <a:schemeClr val="dk2"/>
                </a:solidFill>
                <a:cs typeface="+mn-ea"/>
                <a:sym typeface="+mn-lt"/>
              </a:rPr>
              <a:t>CryptoRoulette.sol</a:t>
            </a:r>
            <a:r>
              <a:rPr lang="zh-CN" altLang="en-US" sz="1800" dirty="0">
                <a:solidFill>
                  <a:schemeClr val="dk2"/>
                </a:solidFill>
                <a:cs typeface="+mn-ea"/>
                <a:sym typeface="+mn-lt"/>
              </a:rPr>
              <a:t>（</a:t>
            </a:r>
            <a:r>
              <a:rPr lang="en-US" altLang="zh-CN" sz="1800" dirty="0">
                <a:solidFill>
                  <a:schemeClr val="dk2"/>
                </a:solidFill>
                <a:cs typeface="+mn-ea"/>
                <a:sym typeface="+mn-lt"/>
              </a:rPr>
              <a:t>Line39</a:t>
            </a:r>
            <a:r>
              <a:rPr lang="zh-CN" altLang="en-US" sz="1800" dirty="0">
                <a:solidFill>
                  <a:schemeClr val="dk2"/>
                </a:solidFill>
                <a:cs typeface="+mn-ea"/>
                <a:sym typeface="+mn-lt"/>
              </a:rPr>
              <a:t>）</a:t>
            </a:r>
          </a:p>
          <a:p>
            <a:endParaRPr lang="zh-CN" altLang="en-US" dirty="0"/>
          </a:p>
        </p:txBody>
      </p:sp>
    </p:spTree>
    <p:extLst>
      <p:ext uri="{BB962C8B-B14F-4D97-AF65-F5344CB8AC3E}">
        <p14:creationId xmlns:p14="http://schemas.microsoft.com/office/powerpoint/2010/main" val="12700150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9" name="文本框 8">
            <a:extLst>
              <a:ext uri="{FF2B5EF4-FFF2-40B4-BE49-F238E27FC236}">
                <a16:creationId xmlns:a16="http://schemas.microsoft.com/office/drawing/2014/main" id="{547A02AF-F44C-4421-AFFF-1692B26375E0}"/>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漏洞模式匹配</a:t>
            </a:r>
          </a:p>
        </p:txBody>
      </p:sp>
      <p:grpSp>
        <p:nvGrpSpPr>
          <p:cNvPr id="10" name="组合 9">
            <a:extLst>
              <a:ext uri="{FF2B5EF4-FFF2-40B4-BE49-F238E27FC236}">
                <a16:creationId xmlns:a16="http://schemas.microsoft.com/office/drawing/2014/main" id="{0B0F96D2-96DB-45C2-95CD-4CB82940F52A}"/>
              </a:ext>
            </a:extLst>
          </p:cNvPr>
          <p:cNvGrpSpPr/>
          <p:nvPr/>
        </p:nvGrpSpPr>
        <p:grpSpPr>
          <a:xfrm>
            <a:off x="1452983" y="1419066"/>
            <a:ext cx="7685313" cy="465118"/>
            <a:chOff x="3002037" y="1465798"/>
            <a:chExt cx="7067433" cy="369332"/>
          </a:xfrm>
          <a:noFill/>
        </p:grpSpPr>
        <p:sp>
          <p:nvSpPr>
            <p:cNvPr id="11" name="矩形 10">
              <a:extLst>
                <a:ext uri="{FF2B5EF4-FFF2-40B4-BE49-F238E27FC236}">
                  <a16:creationId xmlns:a16="http://schemas.microsoft.com/office/drawing/2014/main" id="{44C95F6D-C332-4034-AEF0-F624406DA240}"/>
                </a:ext>
              </a:extLst>
            </p:cNvPr>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2" name="TextBox 16">
              <a:extLst>
                <a:ext uri="{FF2B5EF4-FFF2-40B4-BE49-F238E27FC236}">
                  <a16:creationId xmlns:a16="http://schemas.microsoft.com/office/drawing/2014/main" id="{0FDB787A-FF04-4F79-BC49-B576337B17FD}"/>
                </a:ext>
              </a:extLst>
            </p:cNvPr>
            <p:cNvSpPr txBox="1"/>
            <p:nvPr/>
          </p:nvSpPr>
          <p:spPr>
            <a:xfrm>
              <a:off x="3033223" y="1474123"/>
              <a:ext cx="5688633" cy="333954"/>
            </a:xfrm>
            <a:prstGeom prst="rect">
              <a:avLst/>
            </a:prstGeom>
            <a:grpFill/>
            <a:ln w="44450">
              <a:noFill/>
            </a:ln>
          </p:spPr>
          <p:txBody>
            <a:bodyPr wrap="square" rtlCol="0">
              <a:spAutoFit/>
            </a:bodyPr>
            <a:lstStyle/>
            <a:p>
              <a:r>
                <a:rPr lang="en-US" altLang="zh-CN" sz="2133" dirty="0">
                  <a:solidFill>
                    <a:schemeClr val="dk2"/>
                  </a:solidFill>
                  <a:cs typeface="+mn-ea"/>
                  <a:sym typeface="+mn-lt"/>
                </a:rPr>
                <a:t>4. </a:t>
              </a:r>
              <a:r>
                <a:rPr lang="zh-CN" altLang="en-US" sz="2133" dirty="0">
                  <a:solidFill>
                    <a:schemeClr val="dk2"/>
                  </a:solidFill>
                  <a:cs typeface="+mn-ea"/>
                  <a:sym typeface="+mn-lt"/>
                </a:rPr>
                <a:t>数字过长（</a:t>
              </a:r>
              <a:r>
                <a:rPr lang="en-US" altLang="zh-CN" sz="2133" dirty="0">
                  <a:solidFill>
                    <a:schemeClr val="dk2"/>
                  </a:solidFill>
                  <a:cs typeface="+mn-ea"/>
                  <a:sym typeface="+mn-lt"/>
                </a:rPr>
                <a:t>00000</a:t>
              </a:r>
              <a:r>
                <a:rPr lang="zh-CN" altLang="en-US" sz="2133" dirty="0">
                  <a:solidFill>
                    <a:schemeClr val="dk2"/>
                  </a:solidFill>
                  <a:cs typeface="+mn-ea"/>
                  <a:sym typeface="+mn-lt"/>
                </a:rPr>
                <a:t>）</a:t>
              </a:r>
            </a:p>
          </p:txBody>
        </p:sp>
      </p:grpSp>
      <p:sp>
        <p:nvSpPr>
          <p:cNvPr id="15" name="减号 14">
            <a:extLst>
              <a:ext uri="{FF2B5EF4-FFF2-40B4-BE49-F238E27FC236}">
                <a16:creationId xmlns:a16="http://schemas.microsoft.com/office/drawing/2014/main" id="{690E9B3C-2DAA-4890-83D2-0CB2EBBFDCB6}"/>
              </a:ext>
            </a:extLst>
          </p:cNvPr>
          <p:cNvSpPr/>
          <p:nvPr/>
        </p:nvSpPr>
        <p:spPr>
          <a:xfrm>
            <a:off x="1262606" y="1850113"/>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34CA2C2C-A8BF-4930-8511-38A3F5E06B90}"/>
              </a:ext>
            </a:extLst>
          </p:cNvPr>
          <p:cNvSpPr txBox="1"/>
          <p:nvPr/>
        </p:nvSpPr>
        <p:spPr>
          <a:xfrm>
            <a:off x="1650877" y="2459595"/>
            <a:ext cx="7289523" cy="923330"/>
          </a:xfrm>
          <a:prstGeom prst="rect">
            <a:avLst/>
          </a:prstGeom>
          <a:noFill/>
        </p:spPr>
        <p:txBody>
          <a:bodyPr wrap="square" rtlCol="0">
            <a:spAutoFit/>
          </a:bodyPr>
          <a:lstStyle/>
          <a:p>
            <a:r>
              <a:rPr lang="zh-CN" altLang="en-US" dirty="0">
                <a:solidFill>
                  <a:schemeClr val="dk2"/>
                </a:solidFill>
                <a:cs typeface="+mn-ea"/>
                <a:sym typeface="+mn-lt"/>
              </a:rPr>
              <a:t>数字零过长会提示</a:t>
            </a:r>
            <a:endParaRPr lang="en-US" altLang="zh-CN" dirty="0">
              <a:solidFill>
                <a:schemeClr val="dk2"/>
              </a:solidFill>
              <a:cs typeface="+mn-ea"/>
              <a:sym typeface="+mn-lt"/>
            </a:endParaRPr>
          </a:p>
          <a:p>
            <a:r>
              <a:rPr lang="en-US" altLang="zh-CN" sz="1800" dirty="0">
                <a:solidFill>
                  <a:schemeClr val="dk2"/>
                </a:solidFill>
                <a:cs typeface="+mn-ea"/>
                <a:sym typeface="+mn-lt"/>
              </a:rPr>
              <a:t>too_many_digits_pattern.py</a:t>
            </a:r>
          </a:p>
          <a:p>
            <a:r>
              <a:rPr lang="en-US" altLang="zh-CN" sz="1800" dirty="0" err="1">
                <a:solidFill>
                  <a:schemeClr val="dk2"/>
                </a:solidFill>
                <a:cs typeface="+mn-ea"/>
                <a:sym typeface="+mn-lt"/>
              </a:rPr>
              <a:t>AssemblyUsage.sol</a:t>
            </a:r>
            <a:endParaRPr lang="zh-CN" altLang="en-US" dirty="0"/>
          </a:p>
        </p:txBody>
      </p:sp>
      <p:pic>
        <p:nvPicPr>
          <p:cNvPr id="4" name="图片 3">
            <a:extLst>
              <a:ext uri="{FF2B5EF4-FFF2-40B4-BE49-F238E27FC236}">
                <a16:creationId xmlns:a16="http://schemas.microsoft.com/office/drawing/2014/main" id="{7FEC653B-34DF-4DE1-BB84-BF626F814A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9795" y="1657236"/>
            <a:ext cx="4808574" cy="3074779"/>
          </a:xfrm>
          <a:prstGeom prst="rect">
            <a:avLst/>
          </a:prstGeom>
        </p:spPr>
      </p:pic>
    </p:spTree>
    <p:extLst>
      <p:ext uri="{BB962C8B-B14F-4D97-AF65-F5344CB8AC3E}">
        <p14:creationId xmlns:p14="http://schemas.microsoft.com/office/powerpoint/2010/main" val="225431661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9" name="文本框 8">
            <a:extLst>
              <a:ext uri="{FF2B5EF4-FFF2-40B4-BE49-F238E27FC236}">
                <a16:creationId xmlns:a16="http://schemas.microsoft.com/office/drawing/2014/main" id="{547A02AF-F44C-4421-AFFF-1692B26375E0}"/>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漏洞模式匹配</a:t>
            </a:r>
          </a:p>
        </p:txBody>
      </p:sp>
      <p:grpSp>
        <p:nvGrpSpPr>
          <p:cNvPr id="10" name="组合 9">
            <a:extLst>
              <a:ext uri="{FF2B5EF4-FFF2-40B4-BE49-F238E27FC236}">
                <a16:creationId xmlns:a16="http://schemas.microsoft.com/office/drawing/2014/main" id="{0B0F96D2-96DB-45C2-95CD-4CB82940F52A}"/>
              </a:ext>
            </a:extLst>
          </p:cNvPr>
          <p:cNvGrpSpPr/>
          <p:nvPr/>
        </p:nvGrpSpPr>
        <p:grpSpPr>
          <a:xfrm>
            <a:off x="2915218" y="1785930"/>
            <a:ext cx="7685313" cy="465118"/>
            <a:chOff x="3002037" y="1465798"/>
            <a:chExt cx="7067433" cy="369332"/>
          </a:xfrm>
          <a:noFill/>
        </p:grpSpPr>
        <p:sp>
          <p:nvSpPr>
            <p:cNvPr id="11" name="矩形 10">
              <a:extLst>
                <a:ext uri="{FF2B5EF4-FFF2-40B4-BE49-F238E27FC236}">
                  <a16:creationId xmlns:a16="http://schemas.microsoft.com/office/drawing/2014/main" id="{44C95F6D-C332-4034-AEF0-F624406DA240}"/>
                </a:ext>
              </a:extLst>
            </p:cNvPr>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2" name="TextBox 16">
              <a:extLst>
                <a:ext uri="{FF2B5EF4-FFF2-40B4-BE49-F238E27FC236}">
                  <a16:creationId xmlns:a16="http://schemas.microsoft.com/office/drawing/2014/main" id="{0FDB787A-FF04-4F79-BC49-B576337B17FD}"/>
                </a:ext>
              </a:extLst>
            </p:cNvPr>
            <p:cNvSpPr txBox="1"/>
            <p:nvPr/>
          </p:nvSpPr>
          <p:spPr>
            <a:xfrm>
              <a:off x="3033223" y="1474123"/>
              <a:ext cx="5688633" cy="333954"/>
            </a:xfrm>
            <a:prstGeom prst="rect">
              <a:avLst/>
            </a:prstGeom>
            <a:grpFill/>
            <a:ln w="44450">
              <a:noFill/>
            </a:ln>
          </p:spPr>
          <p:txBody>
            <a:bodyPr wrap="square" rtlCol="0">
              <a:spAutoFit/>
            </a:bodyPr>
            <a:lstStyle/>
            <a:p>
              <a:r>
                <a:rPr lang="en-US" altLang="zh-CN" sz="2133" dirty="0">
                  <a:solidFill>
                    <a:schemeClr val="dk2"/>
                  </a:solidFill>
                  <a:cs typeface="+mn-ea"/>
                  <a:sym typeface="+mn-lt"/>
                </a:rPr>
                <a:t>5. </a:t>
              </a:r>
              <a:r>
                <a:rPr lang="zh-CN" altLang="en-US" sz="2133" dirty="0">
                  <a:solidFill>
                    <a:schemeClr val="dk2"/>
                  </a:solidFill>
                  <a:cs typeface="+mn-ea"/>
                  <a:sym typeface="+mn-lt"/>
                </a:rPr>
                <a:t>状态变量默认可见性</a:t>
              </a:r>
            </a:p>
          </p:txBody>
        </p:sp>
      </p:grpSp>
      <p:sp>
        <p:nvSpPr>
          <p:cNvPr id="15" name="减号 14">
            <a:extLst>
              <a:ext uri="{FF2B5EF4-FFF2-40B4-BE49-F238E27FC236}">
                <a16:creationId xmlns:a16="http://schemas.microsoft.com/office/drawing/2014/main" id="{690E9B3C-2DAA-4890-83D2-0CB2EBBFDCB6}"/>
              </a:ext>
            </a:extLst>
          </p:cNvPr>
          <p:cNvSpPr/>
          <p:nvPr/>
        </p:nvSpPr>
        <p:spPr>
          <a:xfrm>
            <a:off x="2724841" y="2216977"/>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34CA2C2C-A8BF-4930-8511-38A3F5E06B90}"/>
              </a:ext>
            </a:extLst>
          </p:cNvPr>
          <p:cNvSpPr txBox="1"/>
          <p:nvPr/>
        </p:nvSpPr>
        <p:spPr>
          <a:xfrm>
            <a:off x="1694576" y="2767027"/>
            <a:ext cx="9446004" cy="1200329"/>
          </a:xfrm>
          <a:prstGeom prst="rect">
            <a:avLst/>
          </a:prstGeom>
          <a:noFill/>
        </p:spPr>
        <p:txBody>
          <a:bodyPr wrap="square" rtlCol="0">
            <a:spAutoFit/>
          </a:bodyPr>
          <a:lstStyle/>
          <a:p>
            <a:r>
              <a:rPr lang="zh-CN" altLang="en-US" sz="1800" dirty="0">
                <a:solidFill>
                  <a:schemeClr val="dk2"/>
                </a:solidFill>
                <a:cs typeface="+mn-ea"/>
                <a:sym typeface="+mn-lt"/>
              </a:rPr>
              <a:t>变量可被指定为</a:t>
            </a:r>
            <a:r>
              <a:rPr lang="en-US" altLang="zh-CN" sz="1800" dirty="0">
                <a:solidFill>
                  <a:schemeClr val="dk2"/>
                </a:solidFill>
                <a:cs typeface="+mn-ea"/>
                <a:sym typeface="+mn-lt"/>
              </a:rPr>
              <a:t>public</a:t>
            </a:r>
            <a:r>
              <a:rPr lang="zh-CN" altLang="en-US" sz="1800" dirty="0">
                <a:solidFill>
                  <a:schemeClr val="dk2"/>
                </a:solidFill>
                <a:cs typeface="+mn-ea"/>
                <a:sym typeface="+mn-lt"/>
              </a:rPr>
              <a:t>，</a:t>
            </a:r>
            <a:r>
              <a:rPr lang="en-US" altLang="zh-CN" sz="1800" dirty="0">
                <a:solidFill>
                  <a:schemeClr val="dk2"/>
                </a:solidFill>
                <a:cs typeface="+mn-ea"/>
                <a:sym typeface="+mn-lt"/>
              </a:rPr>
              <a:t>internal</a:t>
            </a:r>
            <a:r>
              <a:rPr lang="zh-CN" altLang="en-US" sz="1800" dirty="0">
                <a:solidFill>
                  <a:schemeClr val="dk2"/>
                </a:solidFill>
                <a:cs typeface="+mn-ea"/>
                <a:sym typeface="+mn-lt"/>
              </a:rPr>
              <a:t>或</a:t>
            </a:r>
            <a:r>
              <a:rPr lang="en-US" altLang="zh-CN" sz="1800" dirty="0">
                <a:solidFill>
                  <a:schemeClr val="dk2"/>
                </a:solidFill>
                <a:cs typeface="+mn-ea"/>
                <a:sym typeface="+mn-lt"/>
              </a:rPr>
              <a:t>private</a:t>
            </a:r>
            <a:r>
              <a:rPr lang="zh-CN" altLang="en-US" sz="1800" dirty="0">
                <a:solidFill>
                  <a:schemeClr val="dk2"/>
                </a:solidFill>
                <a:cs typeface="+mn-ea"/>
                <a:sym typeface="+mn-lt"/>
              </a:rPr>
              <a:t>。明确定义所有状态变量的可见性。</a:t>
            </a:r>
            <a:endParaRPr lang="en-US" altLang="zh-CN" sz="1800" dirty="0">
              <a:solidFill>
                <a:schemeClr val="dk2"/>
              </a:solidFill>
              <a:cs typeface="+mn-ea"/>
              <a:sym typeface="+mn-lt"/>
            </a:endParaRPr>
          </a:p>
          <a:p>
            <a:endParaRPr lang="en-US" altLang="zh-CN" sz="1800" dirty="0">
              <a:solidFill>
                <a:schemeClr val="dk2"/>
              </a:solidFill>
              <a:cs typeface="+mn-ea"/>
              <a:sym typeface="+mn-lt"/>
            </a:endParaRPr>
          </a:p>
          <a:p>
            <a:r>
              <a:rPr lang="en-US" altLang="zh-CN" sz="1800" dirty="0">
                <a:solidFill>
                  <a:schemeClr val="dk2"/>
                </a:solidFill>
                <a:cs typeface="+mn-ea"/>
                <a:sym typeface="+mn-lt"/>
              </a:rPr>
              <a:t>state_variables_default_visibility.py  ——	</a:t>
            </a:r>
            <a:r>
              <a:rPr lang="en-US" altLang="zh-CN" sz="1800" dirty="0" err="1">
                <a:solidFill>
                  <a:schemeClr val="dk2"/>
                </a:solidFill>
                <a:cs typeface="+mn-ea"/>
                <a:sym typeface="+mn-lt"/>
              </a:rPr>
              <a:t>TestStorage.sol</a:t>
            </a:r>
            <a:r>
              <a:rPr lang="zh-CN" altLang="en-US" sz="1800" dirty="0">
                <a:solidFill>
                  <a:schemeClr val="dk2"/>
                </a:solidFill>
                <a:cs typeface="+mn-ea"/>
                <a:sym typeface="+mn-lt"/>
              </a:rPr>
              <a:t>（</a:t>
            </a:r>
            <a:r>
              <a:rPr lang="en-US" altLang="zh-CN" sz="1800" dirty="0">
                <a:solidFill>
                  <a:schemeClr val="dk2"/>
                </a:solidFill>
                <a:cs typeface="+mn-ea"/>
                <a:sym typeface="+mn-lt"/>
              </a:rPr>
              <a:t>Line5</a:t>
            </a:r>
            <a:r>
              <a:rPr lang="zh-CN" altLang="en-US" sz="1800" dirty="0">
                <a:solidFill>
                  <a:schemeClr val="dk2"/>
                </a:solidFill>
                <a:cs typeface="+mn-ea"/>
                <a:sym typeface="+mn-lt"/>
              </a:rPr>
              <a:t>、</a:t>
            </a:r>
            <a:r>
              <a:rPr lang="en-US" altLang="zh-CN" sz="1800" dirty="0">
                <a:solidFill>
                  <a:schemeClr val="dk2"/>
                </a:solidFill>
                <a:cs typeface="+mn-ea"/>
                <a:sym typeface="+mn-lt"/>
              </a:rPr>
              <a:t>7</a:t>
            </a:r>
            <a:r>
              <a:rPr lang="zh-CN" altLang="en-US" sz="1800" dirty="0">
                <a:solidFill>
                  <a:schemeClr val="dk2"/>
                </a:solidFill>
                <a:cs typeface="+mn-ea"/>
                <a:sym typeface="+mn-lt"/>
              </a:rPr>
              <a:t>、</a:t>
            </a:r>
            <a:r>
              <a:rPr lang="en-US" altLang="zh-CN" sz="1800" dirty="0">
                <a:solidFill>
                  <a:schemeClr val="dk2"/>
                </a:solidFill>
                <a:cs typeface="+mn-ea"/>
                <a:sym typeface="+mn-lt"/>
              </a:rPr>
              <a:t>9</a:t>
            </a:r>
            <a:r>
              <a:rPr lang="zh-CN" altLang="en-US" sz="1800" dirty="0">
                <a:solidFill>
                  <a:schemeClr val="dk2"/>
                </a:solidFill>
                <a:cs typeface="+mn-ea"/>
                <a:sym typeface="+mn-lt"/>
              </a:rPr>
              <a:t>、</a:t>
            </a:r>
            <a:r>
              <a:rPr lang="en-US" altLang="zh-CN" sz="1800" dirty="0">
                <a:solidFill>
                  <a:schemeClr val="dk2"/>
                </a:solidFill>
                <a:cs typeface="+mn-ea"/>
                <a:sym typeface="+mn-lt"/>
              </a:rPr>
              <a:t>14</a:t>
            </a:r>
            <a:r>
              <a:rPr lang="zh-CN" altLang="en-US" sz="1800" dirty="0">
                <a:solidFill>
                  <a:schemeClr val="dk2"/>
                </a:solidFill>
                <a:cs typeface="+mn-ea"/>
                <a:sym typeface="+mn-lt"/>
              </a:rPr>
              <a:t>、</a:t>
            </a:r>
            <a:r>
              <a:rPr lang="en-US" altLang="zh-CN" sz="1800" dirty="0">
                <a:solidFill>
                  <a:schemeClr val="dk2"/>
                </a:solidFill>
                <a:cs typeface="+mn-ea"/>
                <a:sym typeface="+mn-lt"/>
              </a:rPr>
              <a:t>16</a:t>
            </a:r>
            <a:r>
              <a:rPr lang="zh-CN" altLang="en-US" sz="1800" dirty="0">
                <a:solidFill>
                  <a:schemeClr val="dk2"/>
                </a:solidFill>
                <a:cs typeface="+mn-ea"/>
                <a:sym typeface="+mn-lt"/>
              </a:rPr>
              <a:t>、</a:t>
            </a:r>
            <a:r>
              <a:rPr lang="en-US" altLang="zh-CN" sz="1800" dirty="0">
                <a:solidFill>
                  <a:schemeClr val="dk2"/>
                </a:solidFill>
                <a:cs typeface="+mn-ea"/>
                <a:sym typeface="+mn-lt"/>
              </a:rPr>
              <a:t>17</a:t>
            </a:r>
            <a:r>
              <a:rPr lang="zh-CN" altLang="en-US" sz="1800" dirty="0">
                <a:solidFill>
                  <a:schemeClr val="dk2"/>
                </a:solidFill>
                <a:cs typeface="+mn-ea"/>
                <a:sym typeface="+mn-lt"/>
              </a:rPr>
              <a:t>）</a:t>
            </a:r>
          </a:p>
          <a:p>
            <a:endParaRPr lang="zh-CN" altLang="en-US" dirty="0"/>
          </a:p>
        </p:txBody>
      </p:sp>
    </p:spTree>
    <p:extLst>
      <p:ext uri="{BB962C8B-B14F-4D97-AF65-F5344CB8AC3E}">
        <p14:creationId xmlns:p14="http://schemas.microsoft.com/office/powerpoint/2010/main" val="37739391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9" name="文本框 8">
            <a:extLst>
              <a:ext uri="{FF2B5EF4-FFF2-40B4-BE49-F238E27FC236}">
                <a16:creationId xmlns:a16="http://schemas.microsoft.com/office/drawing/2014/main" id="{547A02AF-F44C-4421-AFFF-1692B26375E0}"/>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漏洞模式匹配</a:t>
            </a:r>
          </a:p>
        </p:txBody>
      </p:sp>
      <p:grpSp>
        <p:nvGrpSpPr>
          <p:cNvPr id="10" name="组合 9">
            <a:extLst>
              <a:ext uri="{FF2B5EF4-FFF2-40B4-BE49-F238E27FC236}">
                <a16:creationId xmlns:a16="http://schemas.microsoft.com/office/drawing/2014/main" id="{0B0F96D2-96DB-45C2-95CD-4CB82940F52A}"/>
              </a:ext>
            </a:extLst>
          </p:cNvPr>
          <p:cNvGrpSpPr/>
          <p:nvPr/>
        </p:nvGrpSpPr>
        <p:grpSpPr>
          <a:xfrm>
            <a:off x="3109265" y="1210879"/>
            <a:ext cx="7685313" cy="465118"/>
            <a:chOff x="3002037" y="1465798"/>
            <a:chExt cx="7067433" cy="369332"/>
          </a:xfrm>
          <a:noFill/>
        </p:grpSpPr>
        <p:sp>
          <p:nvSpPr>
            <p:cNvPr id="11" name="矩形 10">
              <a:extLst>
                <a:ext uri="{FF2B5EF4-FFF2-40B4-BE49-F238E27FC236}">
                  <a16:creationId xmlns:a16="http://schemas.microsoft.com/office/drawing/2014/main" id="{44C95F6D-C332-4034-AEF0-F624406DA240}"/>
                </a:ext>
              </a:extLst>
            </p:cNvPr>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2" name="TextBox 16">
              <a:extLst>
                <a:ext uri="{FF2B5EF4-FFF2-40B4-BE49-F238E27FC236}">
                  <a16:creationId xmlns:a16="http://schemas.microsoft.com/office/drawing/2014/main" id="{0FDB787A-FF04-4F79-BC49-B576337B17FD}"/>
                </a:ext>
              </a:extLst>
            </p:cNvPr>
            <p:cNvSpPr txBox="1"/>
            <p:nvPr/>
          </p:nvSpPr>
          <p:spPr>
            <a:xfrm>
              <a:off x="3033223" y="1474123"/>
              <a:ext cx="5688633" cy="333954"/>
            </a:xfrm>
            <a:prstGeom prst="rect">
              <a:avLst/>
            </a:prstGeom>
            <a:grpFill/>
            <a:ln w="44450">
              <a:noFill/>
            </a:ln>
          </p:spPr>
          <p:txBody>
            <a:bodyPr wrap="square" rtlCol="0">
              <a:spAutoFit/>
            </a:bodyPr>
            <a:lstStyle/>
            <a:p>
              <a:r>
                <a:rPr lang="en-US" altLang="zh-CN" sz="2133" dirty="0">
                  <a:solidFill>
                    <a:schemeClr val="dk2"/>
                  </a:solidFill>
                  <a:cs typeface="+mn-ea"/>
                  <a:sym typeface="+mn-lt"/>
                </a:rPr>
                <a:t>6. </a:t>
              </a:r>
              <a:r>
                <a:rPr lang="zh-CN" altLang="en-US" sz="2133" dirty="0">
                  <a:solidFill>
                    <a:schemeClr val="dk2"/>
                  </a:solidFill>
                  <a:cs typeface="+mn-ea"/>
                  <a:sym typeface="+mn-lt"/>
                </a:rPr>
                <a:t>变量命名规则</a:t>
              </a:r>
            </a:p>
          </p:txBody>
        </p:sp>
      </p:grpSp>
      <p:sp>
        <p:nvSpPr>
          <p:cNvPr id="15" name="减号 14">
            <a:extLst>
              <a:ext uri="{FF2B5EF4-FFF2-40B4-BE49-F238E27FC236}">
                <a16:creationId xmlns:a16="http://schemas.microsoft.com/office/drawing/2014/main" id="{690E9B3C-2DAA-4890-83D2-0CB2EBBFDCB6}"/>
              </a:ext>
            </a:extLst>
          </p:cNvPr>
          <p:cNvSpPr/>
          <p:nvPr/>
        </p:nvSpPr>
        <p:spPr>
          <a:xfrm>
            <a:off x="2918888" y="1641926"/>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34CA2C2C-A8BF-4930-8511-38A3F5E06B90}"/>
              </a:ext>
            </a:extLst>
          </p:cNvPr>
          <p:cNvSpPr txBox="1"/>
          <p:nvPr/>
        </p:nvSpPr>
        <p:spPr>
          <a:xfrm>
            <a:off x="1669409" y="1920273"/>
            <a:ext cx="9796764" cy="480131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dk2"/>
                </a:solidFill>
                <a:cs typeface="+mn-ea"/>
                <a:sym typeface="+mn-lt"/>
              </a:rPr>
              <a:t>避免使用</a:t>
            </a:r>
          </a:p>
          <a:p>
            <a:r>
              <a:rPr lang="zh-CN" altLang="en-US" dirty="0">
                <a:solidFill>
                  <a:schemeClr val="dk2"/>
                </a:solidFill>
                <a:cs typeface="+mn-ea"/>
                <a:sym typeface="+mn-lt"/>
              </a:rPr>
              <a:t>小写的</a:t>
            </a:r>
            <a:r>
              <a:rPr lang="en-US" altLang="zh-CN" dirty="0">
                <a:solidFill>
                  <a:schemeClr val="dk2"/>
                </a:solidFill>
                <a:cs typeface="+mn-ea"/>
                <a:sym typeface="+mn-lt"/>
              </a:rPr>
              <a:t>l</a:t>
            </a:r>
            <a:r>
              <a:rPr lang="zh-CN" altLang="en-US" dirty="0">
                <a:solidFill>
                  <a:schemeClr val="dk2"/>
                </a:solidFill>
                <a:cs typeface="+mn-ea"/>
                <a:sym typeface="+mn-lt"/>
              </a:rPr>
              <a:t>，大写的</a:t>
            </a:r>
            <a:r>
              <a:rPr lang="en-US" altLang="zh-CN" dirty="0">
                <a:solidFill>
                  <a:schemeClr val="dk2"/>
                </a:solidFill>
                <a:cs typeface="+mn-ea"/>
                <a:sym typeface="+mn-lt"/>
              </a:rPr>
              <a:t>I</a:t>
            </a:r>
            <a:r>
              <a:rPr lang="zh-CN" altLang="en-US" dirty="0">
                <a:solidFill>
                  <a:schemeClr val="dk2"/>
                </a:solidFill>
                <a:cs typeface="+mn-ea"/>
                <a:sym typeface="+mn-lt"/>
              </a:rPr>
              <a:t>，大写的</a:t>
            </a:r>
            <a:r>
              <a:rPr lang="en-US" altLang="zh-CN" dirty="0">
                <a:solidFill>
                  <a:schemeClr val="dk2"/>
                </a:solidFill>
                <a:cs typeface="+mn-ea"/>
                <a:sym typeface="+mn-lt"/>
              </a:rPr>
              <a:t>O </a:t>
            </a:r>
            <a:r>
              <a:rPr lang="zh-CN" altLang="en-US" dirty="0">
                <a:solidFill>
                  <a:schemeClr val="dk2"/>
                </a:solidFill>
                <a:cs typeface="+mn-ea"/>
                <a:sym typeface="+mn-lt"/>
              </a:rPr>
              <a:t>应该避免在命名中单独出现，因为很容易产生混淆。</a:t>
            </a:r>
            <a:endParaRPr lang="en-US" altLang="zh-CN" dirty="0">
              <a:solidFill>
                <a:schemeClr val="dk2"/>
              </a:solidFill>
              <a:cs typeface="+mn-ea"/>
              <a:sym typeface="+mn-lt"/>
            </a:endParaRPr>
          </a:p>
          <a:p>
            <a:pPr marL="285750" indent="-285750">
              <a:buFont typeface="Arial" panose="020B0604020202020204" pitchFamily="34" charset="0"/>
              <a:buChar char="•"/>
            </a:pPr>
            <a:endParaRPr lang="en-US" altLang="zh-CN" sz="1800" dirty="0">
              <a:solidFill>
                <a:schemeClr val="dk2"/>
              </a:solidFill>
              <a:cs typeface="+mn-ea"/>
              <a:sym typeface="+mn-lt"/>
            </a:endParaRPr>
          </a:p>
          <a:p>
            <a:pPr marL="285750" indent="-285750">
              <a:buFont typeface="Arial" panose="020B0604020202020204" pitchFamily="34" charset="0"/>
              <a:buChar char="•"/>
            </a:pPr>
            <a:r>
              <a:rPr lang="zh-CN" altLang="en-US" sz="1800" dirty="0">
                <a:solidFill>
                  <a:schemeClr val="dk2"/>
                </a:solidFill>
                <a:cs typeface="+mn-ea"/>
                <a:sym typeface="+mn-lt"/>
              </a:rPr>
              <a:t>合约、库、事件、枚举及结构体命名</a:t>
            </a:r>
          </a:p>
          <a:p>
            <a:r>
              <a:rPr lang="zh-CN" altLang="en-US" sz="1800" dirty="0">
                <a:solidFill>
                  <a:schemeClr val="dk2"/>
                </a:solidFill>
                <a:cs typeface="+mn-ea"/>
                <a:sym typeface="+mn-lt"/>
              </a:rPr>
              <a:t>合约、库、事件及结构体命名应该使用单词首字母大写的方式，即（大）驼峰式命名法，比如：</a:t>
            </a:r>
            <a:r>
              <a:rPr lang="en-US" altLang="zh-CN" sz="1800" dirty="0" err="1">
                <a:solidFill>
                  <a:schemeClr val="dk2"/>
                </a:solidFill>
                <a:cs typeface="+mn-ea"/>
                <a:sym typeface="+mn-lt"/>
              </a:rPr>
              <a:t>SimpleToken</a:t>
            </a:r>
            <a:r>
              <a:rPr lang="zh-CN" altLang="en-US" sz="1800" dirty="0">
                <a:solidFill>
                  <a:schemeClr val="dk2"/>
                </a:solidFill>
                <a:cs typeface="+mn-ea"/>
                <a:sym typeface="+mn-lt"/>
              </a:rPr>
              <a:t>， </a:t>
            </a:r>
            <a:r>
              <a:rPr lang="en-US" altLang="zh-CN" sz="1800" dirty="0" err="1">
                <a:solidFill>
                  <a:schemeClr val="dk2"/>
                </a:solidFill>
                <a:cs typeface="+mn-ea"/>
                <a:sym typeface="+mn-lt"/>
              </a:rPr>
              <a:t>SmartBank</a:t>
            </a:r>
            <a:r>
              <a:rPr lang="zh-CN" altLang="en-US" sz="1800" dirty="0">
                <a:solidFill>
                  <a:schemeClr val="dk2"/>
                </a:solidFill>
                <a:cs typeface="+mn-ea"/>
                <a:sym typeface="+mn-lt"/>
              </a:rPr>
              <a:t>， </a:t>
            </a:r>
            <a:r>
              <a:rPr lang="en-US" altLang="zh-CN" sz="1800" dirty="0" err="1">
                <a:solidFill>
                  <a:schemeClr val="dk2"/>
                </a:solidFill>
                <a:cs typeface="+mn-ea"/>
                <a:sym typeface="+mn-lt"/>
              </a:rPr>
              <a:t>CertificateHashRepository</a:t>
            </a:r>
            <a:r>
              <a:rPr lang="zh-CN" altLang="en-US" sz="1800" dirty="0">
                <a:solidFill>
                  <a:schemeClr val="dk2"/>
                </a:solidFill>
                <a:cs typeface="+mn-ea"/>
                <a:sym typeface="+mn-lt"/>
              </a:rPr>
              <a:t>，</a:t>
            </a:r>
            <a:r>
              <a:rPr lang="en-US" altLang="zh-CN" sz="1800" dirty="0">
                <a:solidFill>
                  <a:schemeClr val="dk2"/>
                </a:solidFill>
                <a:cs typeface="+mn-ea"/>
                <a:sym typeface="+mn-lt"/>
              </a:rPr>
              <a:t>Player</a:t>
            </a:r>
            <a:r>
              <a:rPr lang="zh-CN" altLang="en-US" sz="1800" dirty="0">
                <a:solidFill>
                  <a:schemeClr val="dk2"/>
                </a:solidFill>
                <a:cs typeface="+mn-ea"/>
                <a:sym typeface="+mn-lt"/>
              </a:rPr>
              <a:t>。</a:t>
            </a:r>
          </a:p>
          <a:p>
            <a:endParaRPr lang="zh-CN" altLang="en-US" sz="1800" dirty="0">
              <a:solidFill>
                <a:schemeClr val="dk2"/>
              </a:solidFill>
              <a:cs typeface="+mn-ea"/>
              <a:sym typeface="+mn-lt"/>
            </a:endParaRPr>
          </a:p>
          <a:p>
            <a:pPr marL="285750" indent="-285750">
              <a:buFont typeface="Arial" panose="020B0604020202020204" pitchFamily="34" charset="0"/>
              <a:buChar char="•"/>
            </a:pPr>
            <a:r>
              <a:rPr lang="zh-CN" altLang="en-US" sz="1800" dirty="0">
                <a:solidFill>
                  <a:schemeClr val="dk2"/>
                </a:solidFill>
                <a:cs typeface="+mn-ea"/>
                <a:sym typeface="+mn-lt"/>
              </a:rPr>
              <a:t>函数、参数、变量及修饰器</a:t>
            </a:r>
          </a:p>
          <a:p>
            <a:r>
              <a:rPr lang="zh-CN" altLang="en-US" sz="1800" dirty="0">
                <a:solidFill>
                  <a:schemeClr val="dk2"/>
                </a:solidFill>
                <a:cs typeface="+mn-ea"/>
                <a:sym typeface="+mn-lt"/>
              </a:rPr>
              <a:t>函数、参数、变量及修饰器应该使用首单词小写后面单词大写的方式，即（小）驼峰式命名法，是一种混合大小写的方式，如：</a:t>
            </a:r>
          </a:p>
          <a:p>
            <a:endParaRPr lang="zh-CN" altLang="en-US" sz="1800" dirty="0">
              <a:solidFill>
                <a:schemeClr val="dk2"/>
              </a:solidFill>
              <a:cs typeface="+mn-ea"/>
              <a:sym typeface="+mn-lt"/>
            </a:endParaRPr>
          </a:p>
          <a:p>
            <a:r>
              <a:rPr lang="zh-CN" altLang="en-US" sz="1800" dirty="0">
                <a:solidFill>
                  <a:schemeClr val="dk2"/>
                </a:solidFill>
                <a:cs typeface="+mn-ea"/>
                <a:sym typeface="+mn-lt"/>
              </a:rPr>
              <a:t>函数名应该如：</a:t>
            </a:r>
            <a:r>
              <a:rPr lang="en-US" altLang="zh-CN" sz="1800" dirty="0" err="1">
                <a:solidFill>
                  <a:schemeClr val="dk2"/>
                </a:solidFill>
                <a:cs typeface="+mn-ea"/>
                <a:sym typeface="+mn-lt"/>
              </a:rPr>
              <a:t>getBalance</a:t>
            </a:r>
            <a:r>
              <a:rPr lang="zh-CN" altLang="en-US" sz="1800" dirty="0">
                <a:solidFill>
                  <a:schemeClr val="dk2"/>
                </a:solidFill>
                <a:cs typeface="+mn-ea"/>
                <a:sym typeface="+mn-lt"/>
              </a:rPr>
              <a:t>，</a:t>
            </a:r>
            <a:r>
              <a:rPr lang="en-US" altLang="zh-CN" sz="1800" dirty="0">
                <a:solidFill>
                  <a:schemeClr val="dk2"/>
                </a:solidFill>
                <a:cs typeface="+mn-ea"/>
                <a:sym typeface="+mn-lt"/>
              </a:rPr>
              <a:t>transfer</a:t>
            </a:r>
            <a:r>
              <a:rPr lang="zh-CN" altLang="en-US" sz="1800" dirty="0">
                <a:solidFill>
                  <a:schemeClr val="dk2"/>
                </a:solidFill>
                <a:cs typeface="+mn-ea"/>
                <a:sym typeface="+mn-lt"/>
              </a:rPr>
              <a:t>，</a:t>
            </a:r>
            <a:r>
              <a:rPr lang="en-US" altLang="zh-CN" sz="1800" dirty="0" err="1">
                <a:solidFill>
                  <a:schemeClr val="dk2"/>
                </a:solidFill>
                <a:cs typeface="+mn-ea"/>
                <a:sym typeface="+mn-lt"/>
              </a:rPr>
              <a:t>verifyOwner</a:t>
            </a:r>
            <a:r>
              <a:rPr lang="zh-CN" altLang="en-US" sz="1800" dirty="0">
                <a:solidFill>
                  <a:schemeClr val="dk2"/>
                </a:solidFill>
                <a:cs typeface="+mn-ea"/>
                <a:sym typeface="+mn-lt"/>
              </a:rPr>
              <a:t>，</a:t>
            </a:r>
            <a:r>
              <a:rPr lang="en-US" altLang="zh-CN" sz="1800" dirty="0" err="1">
                <a:solidFill>
                  <a:schemeClr val="dk2"/>
                </a:solidFill>
                <a:cs typeface="+mn-ea"/>
                <a:sym typeface="+mn-lt"/>
              </a:rPr>
              <a:t>addMember</a:t>
            </a:r>
            <a:r>
              <a:rPr lang="zh-CN" altLang="en-US" sz="1800" dirty="0">
                <a:solidFill>
                  <a:schemeClr val="dk2"/>
                </a:solidFill>
                <a:cs typeface="+mn-ea"/>
                <a:sym typeface="+mn-lt"/>
              </a:rPr>
              <a:t>。</a:t>
            </a:r>
          </a:p>
          <a:p>
            <a:r>
              <a:rPr lang="zh-CN" altLang="en-US" sz="1800" dirty="0">
                <a:solidFill>
                  <a:schemeClr val="dk2"/>
                </a:solidFill>
                <a:cs typeface="+mn-ea"/>
                <a:sym typeface="+mn-lt"/>
              </a:rPr>
              <a:t>参数和变量应该如：</a:t>
            </a:r>
            <a:r>
              <a:rPr lang="en-US" altLang="zh-CN" sz="1800" dirty="0" err="1">
                <a:solidFill>
                  <a:schemeClr val="dk2"/>
                </a:solidFill>
                <a:cs typeface="+mn-ea"/>
                <a:sym typeface="+mn-lt"/>
              </a:rPr>
              <a:t>initialSupply</a:t>
            </a:r>
            <a:r>
              <a:rPr lang="zh-CN" altLang="en-US" sz="1800" dirty="0">
                <a:solidFill>
                  <a:schemeClr val="dk2"/>
                </a:solidFill>
                <a:cs typeface="+mn-ea"/>
                <a:sym typeface="+mn-lt"/>
              </a:rPr>
              <a:t>，</a:t>
            </a:r>
            <a:r>
              <a:rPr lang="en-US" altLang="zh-CN" sz="1800" dirty="0" err="1">
                <a:solidFill>
                  <a:schemeClr val="dk2"/>
                </a:solidFill>
                <a:cs typeface="+mn-ea"/>
                <a:sym typeface="+mn-lt"/>
              </a:rPr>
              <a:t>senderAddress</a:t>
            </a:r>
            <a:r>
              <a:rPr lang="zh-CN" altLang="en-US" sz="1800" dirty="0">
                <a:solidFill>
                  <a:schemeClr val="dk2"/>
                </a:solidFill>
                <a:cs typeface="+mn-ea"/>
                <a:sym typeface="+mn-lt"/>
              </a:rPr>
              <a:t>，</a:t>
            </a:r>
            <a:r>
              <a:rPr lang="en-US" altLang="zh-CN" sz="1800" dirty="0">
                <a:solidFill>
                  <a:schemeClr val="dk2"/>
                </a:solidFill>
                <a:cs typeface="+mn-ea"/>
                <a:sym typeface="+mn-lt"/>
              </a:rPr>
              <a:t>account</a:t>
            </a:r>
            <a:r>
              <a:rPr lang="zh-CN" altLang="en-US" sz="1800" dirty="0">
                <a:solidFill>
                  <a:schemeClr val="dk2"/>
                </a:solidFill>
                <a:cs typeface="+mn-ea"/>
                <a:sym typeface="+mn-lt"/>
              </a:rPr>
              <a:t>，</a:t>
            </a:r>
            <a:r>
              <a:rPr lang="en-US" altLang="zh-CN" sz="1800" dirty="0" err="1">
                <a:solidFill>
                  <a:schemeClr val="dk2"/>
                </a:solidFill>
                <a:cs typeface="+mn-ea"/>
                <a:sym typeface="+mn-lt"/>
              </a:rPr>
              <a:t>isPreSale</a:t>
            </a:r>
            <a:r>
              <a:rPr lang="zh-CN" altLang="en-US" sz="1800" dirty="0">
                <a:solidFill>
                  <a:schemeClr val="dk2"/>
                </a:solidFill>
                <a:cs typeface="+mn-ea"/>
                <a:sym typeface="+mn-lt"/>
              </a:rPr>
              <a:t>。</a:t>
            </a:r>
          </a:p>
          <a:p>
            <a:r>
              <a:rPr lang="zh-CN" altLang="en-US" sz="1800" dirty="0">
                <a:solidFill>
                  <a:schemeClr val="dk2"/>
                </a:solidFill>
                <a:cs typeface="+mn-ea"/>
                <a:sym typeface="+mn-lt"/>
              </a:rPr>
              <a:t>修饰器应该如：</a:t>
            </a:r>
            <a:r>
              <a:rPr lang="en-US" altLang="zh-CN" sz="1800" dirty="0" err="1">
                <a:solidFill>
                  <a:schemeClr val="dk2"/>
                </a:solidFill>
                <a:cs typeface="+mn-ea"/>
                <a:sym typeface="+mn-lt"/>
              </a:rPr>
              <a:t>onlyAfter</a:t>
            </a:r>
            <a:r>
              <a:rPr lang="zh-CN" altLang="en-US" sz="1800" dirty="0">
                <a:solidFill>
                  <a:schemeClr val="dk2"/>
                </a:solidFill>
                <a:cs typeface="+mn-ea"/>
                <a:sym typeface="+mn-lt"/>
              </a:rPr>
              <a:t>，</a:t>
            </a:r>
            <a:r>
              <a:rPr lang="en-US" altLang="zh-CN" sz="1800" dirty="0" err="1">
                <a:solidFill>
                  <a:schemeClr val="dk2"/>
                </a:solidFill>
                <a:cs typeface="+mn-ea"/>
                <a:sym typeface="+mn-lt"/>
              </a:rPr>
              <a:t>onlyOwner</a:t>
            </a:r>
            <a:r>
              <a:rPr lang="zh-CN" altLang="en-US" sz="1800" dirty="0">
                <a:solidFill>
                  <a:schemeClr val="dk2"/>
                </a:solidFill>
                <a:cs typeface="+mn-ea"/>
                <a:sym typeface="+mn-lt"/>
              </a:rPr>
              <a:t>。</a:t>
            </a:r>
            <a:endParaRPr lang="en-US" altLang="zh-CN" sz="1800" dirty="0">
              <a:solidFill>
                <a:schemeClr val="dk2"/>
              </a:solidFill>
              <a:cs typeface="+mn-ea"/>
              <a:sym typeface="+mn-lt"/>
            </a:endParaRPr>
          </a:p>
          <a:p>
            <a:endParaRPr lang="en-US" altLang="zh-CN" sz="1800" dirty="0">
              <a:solidFill>
                <a:schemeClr val="dk2"/>
              </a:solidFill>
              <a:cs typeface="+mn-ea"/>
              <a:sym typeface="+mn-lt"/>
            </a:endParaRPr>
          </a:p>
          <a:p>
            <a:r>
              <a:rPr lang="en-US" altLang="zh-CN" sz="1800" dirty="0">
                <a:solidFill>
                  <a:schemeClr val="dk2"/>
                </a:solidFill>
                <a:cs typeface="+mn-ea"/>
                <a:sym typeface="+mn-lt"/>
              </a:rPr>
              <a:t>naming_convention_pattern.py  </a:t>
            </a:r>
            <a:endParaRPr lang="zh-CN" altLang="en-US" sz="1800" dirty="0">
              <a:solidFill>
                <a:schemeClr val="dk2"/>
              </a:solidFill>
              <a:cs typeface="+mn-ea"/>
              <a:sym typeface="+mn-lt"/>
            </a:endParaRPr>
          </a:p>
          <a:p>
            <a:endParaRPr lang="zh-CN" altLang="en-US" dirty="0"/>
          </a:p>
        </p:txBody>
      </p:sp>
    </p:spTree>
    <p:extLst>
      <p:ext uri="{BB962C8B-B14F-4D97-AF65-F5344CB8AC3E}">
        <p14:creationId xmlns:p14="http://schemas.microsoft.com/office/powerpoint/2010/main" val="34100688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
            <a:extLst>
              <a:ext uri="{FF2B5EF4-FFF2-40B4-BE49-F238E27FC236}">
                <a16:creationId xmlns:a16="http://schemas.microsoft.com/office/drawing/2014/main" id="{06D16E45-AED3-4673-A908-E230062DFA6C}"/>
              </a:ext>
            </a:extLst>
          </p:cNvPr>
          <p:cNvSpPr>
            <a:spLocks/>
          </p:cNvSpPr>
          <p:nvPr/>
        </p:nvSpPr>
        <p:spPr bwMode="auto">
          <a:xfrm>
            <a:off x="1961193" y="1288583"/>
            <a:ext cx="8678523" cy="435691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flip="none" rotWithShape="1">
            <a:gsLst>
              <a:gs pos="45000">
                <a:schemeClr val="bg1"/>
              </a:gs>
              <a:gs pos="100000">
                <a:schemeClr val="bg1"/>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schemeClr val="accent3">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65000"/>
                  <a:lumOff val="35000"/>
                </a:schemeClr>
              </a:solidFill>
              <a:cs typeface="+mn-ea"/>
              <a:sym typeface="+mn-lt"/>
            </a:endParaRPr>
          </a:p>
        </p:txBody>
      </p:sp>
      <p:sp>
        <p:nvSpPr>
          <p:cNvPr id="29" name="TextBox 70">
            <a:extLst>
              <a:ext uri="{FF2B5EF4-FFF2-40B4-BE49-F238E27FC236}">
                <a16:creationId xmlns:a16="http://schemas.microsoft.com/office/drawing/2014/main" id="{60DBA892-DA49-4F13-803D-CE99BF213218}"/>
              </a:ext>
            </a:extLst>
          </p:cNvPr>
          <p:cNvSpPr txBox="1"/>
          <p:nvPr/>
        </p:nvSpPr>
        <p:spPr>
          <a:xfrm>
            <a:off x="4754563" y="2956497"/>
            <a:ext cx="4237919" cy="931024"/>
          </a:xfrm>
          <a:prstGeom prst="rect">
            <a:avLst/>
          </a:prstGeom>
          <a:noFill/>
        </p:spPr>
        <p:txBody>
          <a:bodyPr wrap="square" rtlCol="0">
            <a:spAutoFit/>
          </a:bodyPr>
          <a:lstStyle/>
          <a:p>
            <a:pPr algn="dist">
              <a:lnSpc>
                <a:spcPct val="140000"/>
              </a:lnSpc>
            </a:pPr>
            <a:r>
              <a:rPr lang="zh-CN" altLang="en-US" sz="4400" dirty="0">
                <a:solidFill>
                  <a:srgbClr val="FABDBA"/>
                </a:solidFill>
                <a:latin typeface="庞门正道标题体" panose="02010600030101010101" pitchFamily="2" charset="-122"/>
                <a:ea typeface="庞门正道标题体" panose="02010600030101010101" pitchFamily="2" charset="-122"/>
              </a:rPr>
              <a:t>基础知识概述</a:t>
            </a:r>
          </a:p>
        </p:txBody>
      </p:sp>
      <p:sp>
        <p:nvSpPr>
          <p:cNvPr id="31" name="Freeform 6">
            <a:extLst>
              <a:ext uri="{FF2B5EF4-FFF2-40B4-BE49-F238E27FC236}">
                <a16:creationId xmlns:a16="http://schemas.microsoft.com/office/drawing/2014/main" id="{FB945805-EB93-493D-A110-002AF1888F39}"/>
              </a:ext>
            </a:extLst>
          </p:cNvPr>
          <p:cNvSpPr>
            <a:spLocks/>
          </p:cNvSpPr>
          <p:nvPr/>
        </p:nvSpPr>
        <p:spPr bwMode="auto">
          <a:xfrm>
            <a:off x="1961194" y="1028734"/>
            <a:ext cx="3230033" cy="258233"/>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chemeClr val="accent3">
              <a:lumMod val="100000"/>
            </a:schemeClr>
          </a:solidFill>
          <a:ln>
            <a:noFill/>
          </a:ln>
        </p:spPr>
        <p:txBody>
          <a:bodyPr vert="horz" wrap="square" lIns="121920" tIns="60960" rIns="121920" bIns="60960" numCol="1" anchor="t" anchorCtr="0" compatLnSpc="1">
            <a:prstTxWarp prst="textNoShape">
              <a:avLst/>
            </a:prstTxWarp>
          </a:bodyPr>
          <a:lstStyle/>
          <a:p>
            <a:endParaRPr lang="zh-CN" altLang="en-US" sz="2400">
              <a:solidFill>
                <a:srgbClr val="FEAE01"/>
              </a:solidFill>
              <a:latin typeface="庞门正道标题体" panose="02010600030101010101" pitchFamily="2" charset="-122"/>
              <a:ea typeface="庞门正道标题体" panose="02010600030101010101" pitchFamily="2" charset="-122"/>
              <a:cs typeface="+mn-ea"/>
              <a:sym typeface="+mn-lt"/>
            </a:endParaRPr>
          </a:p>
        </p:txBody>
      </p:sp>
      <p:sp>
        <p:nvSpPr>
          <p:cNvPr id="32" name="Freeform 7">
            <a:extLst>
              <a:ext uri="{FF2B5EF4-FFF2-40B4-BE49-F238E27FC236}">
                <a16:creationId xmlns:a16="http://schemas.microsoft.com/office/drawing/2014/main" id="{584E6DC5-F439-4BED-8E82-69150726D969}"/>
              </a:ext>
            </a:extLst>
          </p:cNvPr>
          <p:cNvSpPr>
            <a:spLocks/>
          </p:cNvSpPr>
          <p:nvPr/>
        </p:nvSpPr>
        <p:spPr bwMode="auto">
          <a:xfrm>
            <a:off x="1961194" y="1028734"/>
            <a:ext cx="2984500" cy="2072217"/>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zh-CN" altLang="en-US" sz="2400" dirty="0">
              <a:solidFill>
                <a:srgbClr val="FEAE01"/>
              </a:solidFill>
              <a:latin typeface="庞门正道标题体" panose="02010600030101010101" pitchFamily="2" charset="-122"/>
              <a:ea typeface="庞门正道标题体" panose="02010600030101010101" pitchFamily="2" charset="-122"/>
              <a:cs typeface="+mn-ea"/>
              <a:sym typeface="+mn-lt"/>
            </a:endParaRPr>
          </a:p>
        </p:txBody>
      </p:sp>
      <p:sp>
        <p:nvSpPr>
          <p:cNvPr id="33" name="TextBox 69">
            <a:extLst>
              <a:ext uri="{FF2B5EF4-FFF2-40B4-BE49-F238E27FC236}">
                <a16:creationId xmlns:a16="http://schemas.microsoft.com/office/drawing/2014/main" id="{69F60958-F2B0-435D-8892-736633933E4A}"/>
              </a:ext>
            </a:extLst>
          </p:cNvPr>
          <p:cNvSpPr txBox="1"/>
          <p:nvPr/>
        </p:nvSpPr>
        <p:spPr>
          <a:xfrm>
            <a:off x="2907712" y="1249130"/>
            <a:ext cx="931724" cy="1733680"/>
          </a:xfrm>
          <a:prstGeom prst="rect">
            <a:avLst/>
          </a:prstGeom>
          <a:noFill/>
        </p:spPr>
        <p:txBody>
          <a:bodyPr wrap="square" rtlCol="0">
            <a:spAutoFit/>
          </a:bodyPr>
          <a:lstStyle/>
          <a:p>
            <a:r>
              <a:rPr lang="en-US" altLang="zh-CN" sz="10666" b="1" dirty="0">
                <a:solidFill>
                  <a:srgbClr val="F8F8F8"/>
                </a:solidFill>
                <a:latin typeface="庞门正道标题体" panose="02010600030101010101" pitchFamily="2" charset="-122"/>
                <a:ea typeface="庞门正道标题体" panose="02010600030101010101" pitchFamily="2" charset="-122"/>
                <a:cs typeface="+mn-ea"/>
                <a:sym typeface="+mn-lt"/>
              </a:rPr>
              <a:t>1</a:t>
            </a:r>
            <a:endParaRPr lang="zh-CN" altLang="en-US" sz="10666" b="1" dirty="0">
              <a:solidFill>
                <a:srgbClr val="F8F8F8"/>
              </a:solidFill>
              <a:latin typeface="庞门正道标题体" panose="02010600030101010101" pitchFamily="2" charset="-122"/>
              <a:ea typeface="庞门正道标题体" panose="02010600030101010101" pitchFamily="2" charset="-122"/>
              <a:cs typeface="+mn-ea"/>
              <a:sym typeface="+mn-lt"/>
            </a:endParaRPr>
          </a:p>
        </p:txBody>
      </p:sp>
      <p:sp>
        <p:nvSpPr>
          <p:cNvPr id="34" name="Rectangle 13">
            <a:extLst>
              <a:ext uri="{FF2B5EF4-FFF2-40B4-BE49-F238E27FC236}">
                <a16:creationId xmlns:a16="http://schemas.microsoft.com/office/drawing/2014/main" id="{3B5D55DC-EC53-4B90-8423-7607B14888C7}"/>
              </a:ext>
            </a:extLst>
          </p:cNvPr>
          <p:cNvSpPr>
            <a:spLocks noChangeArrowheads="1"/>
          </p:cNvSpPr>
          <p:nvPr/>
        </p:nvSpPr>
        <p:spPr bwMode="auto">
          <a:xfrm>
            <a:off x="2081917" y="2202953"/>
            <a:ext cx="838371" cy="47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buFontTx/>
              <a:buNone/>
            </a:pPr>
            <a:r>
              <a:rPr lang="zh-CN" altLang="zh-CN" sz="3067" dirty="0">
                <a:solidFill>
                  <a:srgbClr val="FFFFFF"/>
                </a:solidFill>
                <a:latin typeface="庞门正道标题体" panose="02010600030101010101" pitchFamily="2" charset="-122"/>
                <a:ea typeface="庞门正道标题体" panose="02010600030101010101" pitchFamily="2" charset="-122"/>
                <a:cs typeface="+mn-ea"/>
                <a:sym typeface="+mn-lt"/>
              </a:rPr>
              <a:t>Part</a:t>
            </a:r>
            <a:endParaRPr lang="zh-CN" altLang="zh-CN" sz="2400" dirty="0">
              <a:solidFill>
                <a:srgbClr val="FEAE01"/>
              </a:solidFill>
              <a:latin typeface="庞门正道标题体" panose="02010600030101010101" pitchFamily="2" charset="-122"/>
              <a:ea typeface="庞门正道标题体" panose="02010600030101010101" pitchFamily="2" charset="-122"/>
              <a:cs typeface="+mn-ea"/>
              <a:sym typeface="+mn-lt"/>
            </a:endParaRPr>
          </a:p>
        </p:txBody>
      </p:sp>
      <p:pic>
        <p:nvPicPr>
          <p:cNvPr id="10" name="图片 9">
            <a:extLst>
              <a:ext uri="{FF2B5EF4-FFF2-40B4-BE49-F238E27FC236}">
                <a16:creationId xmlns:a16="http://schemas.microsoft.com/office/drawing/2014/main" id="{832B71E3-921C-4A84-BC69-5CA537962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890" y="5569417"/>
            <a:ext cx="1046277" cy="1046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87A59C6-94DA-4DD9-A41A-581A2C0471EB}"/>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圆角 13">
            <a:extLst>
              <a:ext uri="{FF2B5EF4-FFF2-40B4-BE49-F238E27FC236}">
                <a16:creationId xmlns:a16="http://schemas.microsoft.com/office/drawing/2014/main" id="{AE935E34-15B8-48B8-BD45-F4A00692DFE7}"/>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1600" dirty="0">
              <a:solidFill>
                <a:schemeClr val="dk2">
                  <a:lumMod val="100000"/>
                </a:schemeClr>
              </a:solidFill>
              <a:cs typeface="+mn-ea"/>
              <a:sym typeface="+mn-lt"/>
            </a:endParaRPr>
          </a:p>
        </p:txBody>
      </p:sp>
      <p:pic>
        <p:nvPicPr>
          <p:cNvPr id="3" name="图片 2">
            <a:extLst>
              <a:ext uri="{FF2B5EF4-FFF2-40B4-BE49-F238E27FC236}">
                <a16:creationId xmlns:a16="http://schemas.microsoft.com/office/drawing/2014/main" id="{A7449ABD-6F62-4566-A943-BE0F36B07E46}"/>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pic>
        <p:nvPicPr>
          <p:cNvPr id="27" name="图片 26">
            <a:extLst>
              <a:ext uri="{FF2B5EF4-FFF2-40B4-BE49-F238E27FC236}">
                <a16:creationId xmlns:a16="http://schemas.microsoft.com/office/drawing/2014/main" id="{F706D03E-59EE-4013-90C1-CA27984F8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417" y="5436227"/>
            <a:ext cx="1046277" cy="1046277"/>
          </a:xfrm>
          <a:prstGeom prst="rect">
            <a:avLst/>
          </a:prstGeom>
        </p:spPr>
      </p:pic>
      <p:sp>
        <p:nvSpPr>
          <p:cNvPr id="9" name="文本框 8">
            <a:extLst>
              <a:ext uri="{FF2B5EF4-FFF2-40B4-BE49-F238E27FC236}">
                <a16:creationId xmlns:a16="http://schemas.microsoft.com/office/drawing/2014/main" id="{547A02AF-F44C-4421-AFFF-1692B26375E0}"/>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漏洞模式匹配</a:t>
            </a:r>
          </a:p>
        </p:txBody>
      </p:sp>
      <p:grpSp>
        <p:nvGrpSpPr>
          <p:cNvPr id="10" name="组合 9">
            <a:extLst>
              <a:ext uri="{FF2B5EF4-FFF2-40B4-BE49-F238E27FC236}">
                <a16:creationId xmlns:a16="http://schemas.microsoft.com/office/drawing/2014/main" id="{0B0F96D2-96DB-45C2-95CD-4CB82940F52A}"/>
              </a:ext>
            </a:extLst>
          </p:cNvPr>
          <p:cNvGrpSpPr/>
          <p:nvPr/>
        </p:nvGrpSpPr>
        <p:grpSpPr>
          <a:xfrm>
            <a:off x="3109265" y="1210879"/>
            <a:ext cx="7685313" cy="465118"/>
            <a:chOff x="3002037" y="1465798"/>
            <a:chExt cx="7067433" cy="369332"/>
          </a:xfrm>
          <a:noFill/>
        </p:grpSpPr>
        <p:sp>
          <p:nvSpPr>
            <p:cNvPr id="11" name="矩形 10">
              <a:extLst>
                <a:ext uri="{FF2B5EF4-FFF2-40B4-BE49-F238E27FC236}">
                  <a16:creationId xmlns:a16="http://schemas.microsoft.com/office/drawing/2014/main" id="{44C95F6D-C332-4034-AEF0-F624406DA240}"/>
                </a:ext>
              </a:extLst>
            </p:cNvPr>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2" name="TextBox 16">
              <a:extLst>
                <a:ext uri="{FF2B5EF4-FFF2-40B4-BE49-F238E27FC236}">
                  <a16:creationId xmlns:a16="http://schemas.microsoft.com/office/drawing/2014/main" id="{0FDB787A-FF04-4F79-BC49-B576337B17FD}"/>
                </a:ext>
              </a:extLst>
            </p:cNvPr>
            <p:cNvSpPr txBox="1"/>
            <p:nvPr/>
          </p:nvSpPr>
          <p:spPr>
            <a:xfrm>
              <a:off x="3033223" y="1474123"/>
              <a:ext cx="5688633" cy="333954"/>
            </a:xfrm>
            <a:prstGeom prst="rect">
              <a:avLst/>
            </a:prstGeom>
            <a:grpFill/>
            <a:ln w="44450">
              <a:noFill/>
            </a:ln>
          </p:spPr>
          <p:txBody>
            <a:bodyPr wrap="square" rtlCol="0">
              <a:spAutoFit/>
            </a:bodyPr>
            <a:lstStyle/>
            <a:p>
              <a:r>
                <a:rPr lang="en-US" altLang="zh-CN" sz="2133" dirty="0">
                  <a:solidFill>
                    <a:schemeClr val="dk2"/>
                  </a:solidFill>
                  <a:cs typeface="+mn-ea"/>
                  <a:sym typeface="+mn-lt"/>
                </a:rPr>
                <a:t>7. </a:t>
              </a:r>
              <a:r>
                <a:rPr lang="zh-CN" altLang="en-US" sz="2133" dirty="0">
                  <a:solidFill>
                    <a:schemeClr val="dk2"/>
                  </a:solidFill>
                  <a:cs typeface="+mn-ea"/>
                  <a:sym typeface="+mn-lt"/>
                </a:rPr>
                <a:t>不建议使用内联汇编代码</a:t>
              </a:r>
            </a:p>
          </p:txBody>
        </p:sp>
      </p:grpSp>
      <p:sp>
        <p:nvSpPr>
          <p:cNvPr id="15" name="减号 14">
            <a:extLst>
              <a:ext uri="{FF2B5EF4-FFF2-40B4-BE49-F238E27FC236}">
                <a16:creationId xmlns:a16="http://schemas.microsoft.com/office/drawing/2014/main" id="{690E9B3C-2DAA-4890-83D2-0CB2EBBFDCB6}"/>
              </a:ext>
            </a:extLst>
          </p:cNvPr>
          <p:cNvSpPr/>
          <p:nvPr/>
        </p:nvSpPr>
        <p:spPr>
          <a:xfrm>
            <a:off x="2918888" y="1641926"/>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34CA2C2C-A8BF-4930-8511-38A3F5E06B90}"/>
              </a:ext>
            </a:extLst>
          </p:cNvPr>
          <p:cNvSpPr txBox="1"/>
          <p:nvPr/>
        </p:nvSpPr>
        <p:spPr>
          <a:xfrm>
            <a:off x="1669409" y="1920273"/>
            <a:ext cx="9796764"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dk2"/>
                </a:solidFill>
                <a:cs typeface="+mn-ea"/>
                <a:sym typeface="+mn-lt"/>
              </a:rPr>
              <a:t>内联汇编是一种以较低级别访问以太坊虚拟机的方法。 这绕过了几个重要的安全功能和</a:t>
            </a:r>
            <a:r>
              <a:rPr lang="en-US" altLang="zh-CN" dirty="0">
                <a:solidFill>
                  <a:schemeClr val="dk2"/>
                </a:solidFill>
                <a:cs typeface="+mn-ea"/>
                <a:sym typeface="+mn-lt"/>
              </a:rPr>
              <a:t>Solidity</a:t>
            </a:r>
            <a:r>
              <a:rPr lang="zh-CN" altLang="en-US" dirty="0">
                <a:solidFill>
                  <a:schemeClr val="dk2"/>
                </a:solidFill>
                <a:cs typeface="+mn-ea"/>
                <a:sym typeface="+mn-lt"/>
              </a:rPr>
              <a:t>的检查。</a:t>
            </a:r>
            <a:endParaRPr lang="en-US" altLang="zh-CN" dirty="0">
              <a:solidFill>
                <a:schemeClr val="dk2"/>
              </a:solidFill>
              <a:cs typeface="+mn-ea"/>
              <a:sym typeface="+mn-lt"/>
            </a:endParaRPr>
          </a:p>
          <a:p>
            <a:pPr marL="285750" indent="-285750">
              <a:buFont typeface="Arial" panose="020B0604020202020204" pitchFamily="34" charset="0"/>
              <a:buChar char="•"/>
            </a:pPr>
            <a:endParaRPr lang="en-US" altLang="zh-CN" dirty="0">
              <a:solidFill>
                <a:schemeClr val="dk2"/>
              </a:solidFill>
              <a:cs typeface="+mn-ea"/>
              <a:sym typeface="+mn-lt"/>
            </a:endParaRPr>
          </a:p>
          <a:p>
            <a:pPr marL="285750" indent="-285750">
              <a:buFont typeface="Arial" panose="020B0604020202020204" pitchFamily="34" charset="0"/>
              <a:buChar char="•"/>
            </a:pPr>
            <a:r>
              <a:rPr lang="zh-CN" altLang="en-US" sz="1800" dirty="0">
                <a:solidFill>
                  <a:schemeClr val="dk2"/>
                </a:solidFill>
                <a:cs typeface="+mn-ea"/>
                <a:sym typeface="+mn-lt"/>
              </a:rPr>
              <a:t>访问一个实际数据位数小于 </a:t>
            </a:r>
            <a:r>
              <a:rPr lang="en-US" altLang="zh-CN" sz="1800" dirty="0">
                <a:solidFill>
                  <a:schemeClr val="dk2"/>
                </a:solidFill>
                <a:cs typeface="+mn-ea"/>
                <a:sym typeface="+mn-lt"/>
              </a:rPr>
              <a:t>256 </a:t>
            </a:r>
            <a:r>
              <a:rPr lang="zh-CN" altLang="en-US" sz="1800" dirty="0">
                <a:solidFill>
                  <a:schemeClr val="dk2"/>
                </a:solidFill>
                <a:cs typeface="+mn-ea"/>
                <a:sym typeface="+mn-lt"/>
              </a:rPr>
              <a:t>位的数据类型（比如 </a:t>
            </a:r>
            <a:r>
              <a:rPr lang="en-US" altLang="zh-CN" sz="1800" dirty="0">
                <a:solidFill>
                  <a:schemeClr val="dk2"/>
                </a:solidFill>
                <a:cs typeface="+mn-ea"/>
                <a:sym typeface="+mn-lt"/>
              </a:rPr>
              <a:t>uint64</a:t>
            </a:r>
            <a:r>
              <a:rPr lang="zh-CN" altLang="en-US" sz="1800" dirty="0">
                <a:solidFill>
                  <a:schemeClr val="dk2"/>
                </a:solidFill>
                <a:cs typeface="+mn-ea"/>
                <a:sym typeface="+mn-lt"/>
              </a:rPr>
              <a:t>、</a:t>
            </a:r>
            <a:r>
              <a:rPr lang="en-US" altLang="zh-CN" sz="1800" dirty="0">
                <a:solidFill>
                  <a:schemeClr val="dk2"/>
                </a:solidFill>
                <a:cs typeface="+mn-ea"/>
                <a:sym typeface="+mn-lt"/>
              </a:rPr>
              <a:t>address</a:t>
            </a:r>
            <a:r>
              <a:rPr lang="zh-CN" altLang="en-US" sz="1800" dirty="0">
                <a:solidFill>
                  <a:schemeClr val="dk2"/>
                </a:solidFill>
                <a:cs typeface="+mn-ea"/>
                <a:sym typeface="+mn-lt"/>
              </a:rPr>
              <a:t>、</a:t>
            </a:r>
            <a:r>
              <a:rPr lang="en-US" altLang="zh-CN" sz="1800" dirty="0">
                <a:solidFill>
                  <a:schemeClr val="dk2"/>
                </a:solidFill>
                <a:cs typeface="+mn-ea"/>
                <a:sym typeface="+mn-lt"/>
              </a:rPr>
              <a:t>bytes16 </a:t>
            </a:r>
            <a:r>
              <a:rPr lang="zh-CN" altLang="en-US" sz="1800" dirty="0">
                <a:solidFill>
                  <a:schemeClr val="dk2"/>
                </a:solidFill>
                <a:cs typeface="+mn-ea"/>
                <a:sym typeface="+mn-lt"/>
              </a:rPr>
              <a:t>或 </a:t>
            </a:r>
            <a:r>
              <a:rPr lang="en-US" altLang="zh-CN" sz="1800" dirty="0">
                <a:solidFill>
                  <a:schemeClr val="dk2"/>
                </a:solidFill>
                <a:cs typeface="+mn-ea"/>
                <a:sym typeface="+mn-lt"/>
              </a:rPr>
              <a:t>byte</a:t>
            </a:r>
            <a:r>
              <a:rPr lang="zh-CN" altLang="en-US" sz="1800" dirty="0">
                <a:solidFill>
                  <a:schemeClr val="dk2"/>
                </a:solidFill>
                <a:cs typeface="+mn-ea"/>
                <a:sym typeface="+mn-lt"/>
              </a:rPr>
              <a:t>）， 不</a:t>
            </a:r>
            <a:r>
              <a:rPr lang="zh-CN" altLang="en-US" dirty="0">
                <a:solidFill>
                  <a:schemeClr val="dk2"/>
                </a:solidFill>
                <a:cs typeface="+mn-ea"/>
                <a:sym typeface="+mn-lt"/>
              </a:rPr>
              <a:t>可认为</a:t>
            </a:r>
            <a:r>
              <a:rPr lang="zh-CN" altLang="en-US" sz="1800" dirty="0">
                <a:solidFill>
                  <a:schemeClr val="dk2"/>
                </a:solidFill>
                <a:cs typeface="+mn-ea"/>
                <a:sym typeface="+mn-lt"/>
              </a:rPr>
              <a:t>这种类型经过编码后未使用的数据位上的数值肯定为 </a:t>
            </a:r>
            <a:r>
              <a:rPr lang="en-US" altLang="zh-CN" sz="1800" dirty="0">
                <a:solidFill>
                  <a:schemeClr val="dk2"/>
                </a:solidFill>
                <a:cs typeface="+mn-ea"/>
                <a:sym typeface="+mn-lt"/>
              </a:rPr>
              <a:t>0</a:t>
            </a:r>
            <a:r>
              <a:rPr lang="zh-CN" altLang="en-US" sz="1800" dirty="0">
                <a:solidFill>
                  <a:schemeClr val="dk2"/>
                </a:solidFill>
                <a:cs typeface="+mn-ea"/>
                <a:sym typeface="+mn-lt"/>
              </a:rPr>
              <a:t>。 安全起见，在某个上下文中使用这种数据之前，务必先将其数据清空为 </a:t>
            </a:r>
            <a:r>
              <a:rPr lang="en-US" altLang="zh-CN" sz="1800" dirty="0">
                <a:solidFill>
                  <a:schemeClr val="dk2"/>
                </a:solidFill>
                <a:cs typeface="+mn-ea"/>
                <a:sym typeface="+mn-lt"/>
              </a:rPr>
              <a:t>0</a:t>
            </a:r>
            <a:r>
              <a:rPr lang="zh-CN" altLang="en-US" sz="1800" dirty="0">
                <a:solidFill>
                  <a:schemeClr val="dk2"/>
                </a:solidFill>
                <a:cs typeface="+mn-ea"/>
                <a:sym typeface="+mn-lt"/>
              </a:rPr>
              <a:t>： </a:t>
            </a:r>
            <a:r>
              <a:rPr lang="en-US" altLang="zh-CN" sz="1800" dirty="0">
                <a:solidFill>
                  <a:schemeClr val="dk2"/>
                </a:solidFill>
                <a:cs typeface="+mn-ea"/>
                <a:sym typeface="+mn-lt"/>
              </a:rPr>
              <a:t>uint32 x = f(); assembly { x := and(x, 0xffffffff) /* now use x */ } </a:t>
            </a:r>
            <a:r>
              <a:rPr lang="zh-CN" altLang="en-US" sz="1800" dirty="0">
                <a:solidFill>
                  <a:schemeClr val="dk2"/>
                </a:solidFill>
                <a:cs typeface="+mn-ea"/>
                <a:sym typeface="+mn-lt"/>
              </a:rPr>
              <a:t>要清空有符号类型，可以使用 </a:t>
            </a:r>
            <a:r>
              <a:rPr lang="en-US" altLang="zh-CN" sz="1800" dirty="0" err="1">
                <a:solidFill>
                  <a:schemeClr val="dk2"/>
                </a:solidFill>
                <a:cs typeface="+mn-ea"/>
                <a:sym typeface="+mn-lt"/>
              </a:rPr>
              <a:t>signextend</a:t>
            </a:r>
            <a:r>
              <a:rPr lang="en-US" altLang="zh-CN" sz="1800" dirty="0">
                <a:solidFill>
                  <a:schemeClr val="dk2"/>
                </a:solidFill>
                <a:cs typeface="+mn-ea"/>
                <a:sym typeface="+mn-lt"/>
              </a:rPr>
              <a:t> </a:t>
            </a:r>
            <a:r>
              <a:rPr lang="zh-CN" altLang="en-US" sz="1800" dirty="0">
                <a:solidFill>
                  <a:schemeClr val="dk2"/>
                </a:solidFill>
                <a:cs typeface="+mn-ea"/>
                <a:sym typeface="+mn-lt"/>
              </a:rPr>
              <a:t>操作码。</a:t>
            </a:r>
            <a:endParaRPr lang="en-US" altLang="zh-CN" sz="1800" dirty="0">
              <a:solidFill>
                <a:schemeClr val="dk2"/>
              </a:solidFill>
              <a:cs typeface="+mn-ea"/>
              <a:sym typeface="+mn-lt"/>
            </a:endParaRPr>
          </a:p>
          <a:p>
            <a:pPr marL="285750" indent="-285750">
              <a:buFont typeface="Arial" panose="020B0604020202020204" pitchFamily="34" charset="0"/>
              <a:buChar char="•"/>
            </a:pPr>
            <a:endParaRPr lang="en-US" altLang="zh-CN" sz="1800" dirty="0">
              <a:solidFill>
                <a:schemeClr val="dk2"/>
              </a:solidFill>
              <a:cs typeface="+mn-ea"/>
              <a:sym typeface="+mn-lt"/>
            </a:endParaRPr>
          </a:p>
          <a:p>
            <a:r>
              <a:rPr lang="en-US" altLang="zh-CN" sz="1800" dirty="0">
                <a:solidFill>
                  <a:schemeClr val="dk2"/>
                </a:solidFill>
                <a:cs typeface="+mn-ea"/>
                <a:sym typeface="+mn-lt"/>
              </a:rPr>
              <a:t>assembly_usage_pattern.py	——	 AssemblyUsage1.sol</a:t>
            </a:r>
            <a:endParaRPr lang="zh-CN" altLang="en-US" dirty="0"/>
          </a:p>
        </p:txBody>
      </p:sp>
    </p:spTree>
    <p:extLst>
      <p:ext uri="{BB962C8B-B14F-4D97-AF65-F5344CB8AC3E}">
        <p14:creationId xmlns:p14="http://schemas.microsoft.com/office/powerpoint/2010/main" val="33293094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3FC49D3-1F28-41CE-8995-0374BA627B40}"/>
              </a:ext>
            </a:extLst>
          </p:cNvPr>
          <p:cNvPicPr>
            <a:picLocks noChangeAspect="1"/>
          </p:cNvPicPr>
          <p:nvPr/>
        </p:nvPicPr>
        <p:blipFill rotWithShape="1">
          <a:blip r:embed="rId4">
            <a:extLst>
              <a:ext uri="{28A0092B-C50C-407E-A947-70E740481C1C}">
                <a14:useLocalDpi xmlns:a14="http://schemas.microsoft.com/office/drawing/2010/main" val="0"/>
              </a:ext>
            </a:extLst>
          </a:blip>
          <a:srcRect l="67593"/>
          <a:stretch/>
        </p:blipFill>
        <p:spPr>
          <a:xfrm>
            <a:off x="6205938" y="0"/>
            <a:ext cx="6096000" cy="6858000"/>
          </a:xfrm>
          <a:prstGeom prst="rect">
            <a:avLst/>
          </a:prstGeom>
        </p:spPr>
      </p:pic>
      <p:pic>
        <p:nvPicPr>
          <p:cNvPr id="3" name="图片 2">
            <a:extLst>
              <a:ext uri="{FF2B5EF4-FFF2-40B4-BE49-F238E27FC236}">
                <a16:creationId xmlns:a16="http://schemas.microsoft.com/office/drawing/2014/main" id="{17832ADA-D5C9-46BA-9D03-E78648EDB49D}"/>
              </a:ext>
            </a:extLst>
          </p:cNvPr>
          <p:cNvPicPr>
            <a:picLocks noChangeAspect="1"/>
          </p:cNvPicPr>
          <p:nvPr/>
        </p:nvPicPr>
        <p:blipFill rotWithShape="1">
          <a:blip r:embed="rId4">
            <a:extLst>
              <a:ext uri="{28A0092B-C50C-407E-A947-70E740481C1C}">
                <a14:useLocalDpi xmlns:a14="http://schemas.microsoft.com/office/drawing/2010/main" val="0"/>
              </a:ext>
            </a:extLst>
          </a:blip>
          <a:srcRect r="67593"/>
          <a:stretch/>
        </p:blipFill>
        <p:spPr>
          <a:xfrm>
            <a:off x="0" y="0"/>
            <a:ext cx="6096000" cy="6858000"/>
          </a:xfrm>
          <a:prstGeom prst="rect">
            <a:avLst/>
          </a:prstGeom>
        </p:spPr>
      </p:pic>
      <p:sp>
        <p:nvSpPr>
          <p:cNvPr id="6" name="矩形 5">
            <a:extLst>
              <a:ext uri="{FF2B5EF4-FFF2-40B4-BE49-F238E27FC236}">
                <a16:creationId xmlns:a16="http://schemas.microsoft.com/office/drawing/2014/main" id="{87233388-B128-4940-B795-D0B893395F1F}"/>
              </a:ext>
            </a:extLst>
          </p:cNvPr>
          <p:cNvSpPr/>
          <p:nvPr/>
        </p:nvSpPr>
        <p:spPr>
          <a:xfrm>
            <a:off x="4029808" y="0"/>
            <a:ext cx="4132385" cy="6858000"/>
          </a:xfrm>
          <a:prstGeom prst="rect">
            <a:avLst/>
          </a:prstGeom>
          <a:solidFill>
            <a:schemeClr val="bg1"/>
          </a:solidFill>
          <a:ln>
            <a:noFill/>
          </a:ln>
          <a:effectLst>
            <a:innerShdw blurRad="63500" dist="50800" dir="16200000">
              <a:schemeClr val="accent3">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片 18">
            <a:extLst>
              <a:ext uri="{FF2B5EF4-FFF2-40B4-BE49-F238E27FC236}">
                <a16:creationId xmlns:a16="http://schemas.microsoft.com/office/drawing/2014/main" id="{CBABDDF8-5D76-4ABC-84F8-808E5F063281}"/>
              </a:ext>
            </a:extLst>
          </p:cNvPr>
          <p:cNvPicPr>
            <a:picLocks noChangeAspect="1"/>
          </p:cNvPicPr>
          <p:nvPr/>
        </p:nvPicPr>
        <p:blipFill rotWithShape="1">
          <a:blip r:embed="rId5">
            <a:extLst>
              <a:ext uri="{28A0092B-C50C-407E-A947-70E740481C1C}">
                <a14:useLocalDpi xmlns:a14="http://schemas.microsoft.com/office/drawing/2010/main" val="0"/>
              </a:ext>
            </a:extLst>
          </a:blip>
          <a:srcRect t="34932" r="62407"/>
          <a:stretch/>
        </p:blipFill>
        <p:spPr>
          <a:xfrm>
            <a:off x="4103684" y="-197930"/>
            <a:ext cx="4132385" cy="7152593"/>
          </a:xfrm>
          <a:prstGeom prst="rect">
            <a:avLst/>
          </a:prstGeom>
        </p:spPr>
      </p:pic>
      <p:sp>
        <p:nvSpPr>
          <p:cNvPr id="9" name="文本框 8">
            <a:extLst>
              <a:ext uri="{FF2B5EF4-FFF2-40B4-BE49-F238E27FC236}">
                <a16:creationId xmlns:a16="http://schemas.microsoft.com/office/drawing/2014/main" id="{13AC6221-7CA3-4734-9BE7-4B8F80514393}"/>
              </a:ext>
            </a:extLst>
          </p:cNvPr>
          <p:cNvSpPr txBox="1"/>
          <p:nvPr/>
        </p:nvSpPr>
        <p:spPr>
          <a:xfrm>
            <a:off x="6500295" y="2586063"/>
            <a:ext cx="419126" cy="830997"/>
          </a:xfrm>
          <a:prstGeom prst="rect">
            <a:avLst/>
          </a:prstGeom>
          <a:noFill/>
        </p:spPr>
        <p:txBody>
          <a:bodyPr wrap="square" rtlCol="0">
            <a:spAutoFit/>
          </a:bodyPr>
          <a:lstStyle/>
          <a:p>
            <a:r>
              <a:rPr lang="zh-CN" altLang="en-US" sz="2400" dirty="0">
                <a:solidFill>
                  <a:schemeClr val="bg1"/>
                </a:solidFill>
                <a:latin typeface="字魂71号-御守锦书" panose="00000500000000000000" pitchFamily="2" charset="-122"/>
                <a:ea typeface="字魂71号-御守锦书" panose="00000500000000000000" pitchFamily="2" charset="-122"/>
              </a:rPr>
              <a:t>节气</a:t>
            </a:r>
          </a:p>
        </p:txBody>
      </p:sp>
      <p:pic>
        <p:nvPicPr>
          <p:cNvPr id="16" name="图片 15">
            <a:extLst>
              <a:ext uri="{FF2B5EF4-FFF2-40B4-BE49-F238E27FC236}">
                <a16:creationId xmlns:a16="http://schemas.microsoft.com/office/drawing/2014/main" id="{F14DED88-4466-4F42-BBF0-9BD6A38212D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76530" b="88391" l="9354" r="13080"/>
                    </a14:imgEffect>
                  </a14:imgLayer>
                </a14:imgProps>
              </a:ext>
              <a:ext uri="{28A0092B-C50C-407E-A947-70E740481C1C}">
                <a14:useLocalDpi xmlns:a14="http://schemas.microsoft.com/office/drawing/2010/main" val="0"/>
              </a:ext>
            </a:extLst>
          </a:blip>
          <a:srcRect l="8888" t="75047" r="86454" b="10126"/>
          <a:stretch/>
        </p:blipFill>
        <p:spPr>
          <a:xfrm>
            <a:off x="6216604" y="1993381"/>
            <a:ext cx="876299" cy="1016830"/>
          </a:xfrm>
          <a:prstGeom prst="rect">
            <a:avLst/>
          </a:prstGeom>
        </p:spPr>
      </p:pic>
      <p:pic>
        <p:nvPicPr>
          <p:cNvPr id="17" name="图片 16">
            <a:extLst>
              <a:ext uri="{FF2B5EF4-FFF2-40B4-BE49-F238E27FC236}">
                <a16:creationId xmlns:a16="http://schemas.microsoft.com/office/drawing/2014/main" id="{17B68FC8-B872-4F4E-A107-67FB44C93C4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76530" b="88391" l="9354" r="13080"/>
                    </a14:imgEffect>
                  </a14:imgLayer>
                </a14:imgProps>
              </a:ext>
              <a:ext uri="{28A0092B-C50C-407E-A947-70E740481C1C}">
                <a14:useLocalDpi xmlns:a14="http://schemas.microsoft.com/office/drawing/2010/main" val="0"/>
              </a:ext>
            </a:extLst>
          </a:blip>
          <a:srcRect l="8888" t="75047" r="86454" b="10126"/>
          <a:stretch/>
        </p:blipFill>
        <p:spPr>
          <a:xfrm rot="20933786" flipV="1">
            <a:off x="4320854" y="239016"/>
            <a:ext cx="378496" cy="439194"/>
          </a:xfrm>
          <a:prstGeom prst="rect">
            <a:avLst/>
          </a:prstGeom>
        </p:spPr>
      </p:pic>
      <p:sp>
        <p:nvSpPr>
          <p:cNvPr id="7" name="文本框 6">
            <a:extLst>
              <a:ext uri="{FF2B5EF4-FFF2-40B4-BE49-F238E27FC236}">
                <a16:creationId xmlns:a16="http://schemas.microsoft.com/office/drawing/2014/main" id="{43BE1F89-FC08-4007-8C23-2CB995E43D72}"/>
              </a:ext>
            </a:extLst>
          </p:cNvPr>
          <p:cNvSpPr txBox="1"/>
          <p:nvPr/>
        </p:nvSpPr>
        <p:spPr>
          <a:xfrm>
            <a:off x="5520814" y="932719"/>
            <a:ext cx="1346662" cy="4154984"/>
          </a:xfrm>
          <a:prstGeom prst="rect">
            <a:avLst/>
          </a:prstGeom>
          <a:noFill/>
        </p:spPr>
        <p:txBody>
          <a:bodyPr wrap="square" rtlCol="0">
            <a:spAutoFit/>
          </a:bodyPr>
          <a:lstStyle/>
          <a:p>
            <a:r>
              <a:rPr lang="zh-CN" altLang="en-US" sz="6600" b="1" dirty="0">
                <a:solidFill>
                  <a:srgbClr val="8B8B8B"/>
                </a:solidFill>
                <a:latin typeface="庞门正道标题体" panose="02010600030101010101" pitchFamily="2" charset="-122"/>
                <a:ea typeface="庞门正道标题体" panose="02010600030101010101" pitchFamily="2" charset="-122"/>
              </a:rPr>
              <a:t>敬请斧正</a:t>
            </a:r>
          </a:p>
        </p:txBody>
      </p:sp>
      <p:cxnSp>
        <p:nvCxnSpPr>
          <p:cNvPr id="11" name="直接连接符 10">
            <a:extLst>
              <a:ext uri="{FF2B5EF4-FFF2-40B4-BE49-F238E27FC236}">
                <a16:creationId xmlns:a16="http://schemas.microsoft.com/office/drawing/2014/main" id="{0894B255-4B88-4A50-AB8F-74F9B94AF069}"/>
              </a:ext>
            </a:extLst>
          </p:cNvPr>
          <p:cNvCxnSpPr/>
          <p:nvPr/>
        </p:nvCxnSpPr>
        <p:spPr>
          <a:xfrm>
            <a:off x="4948301" y="3378366"/>
            <a:ext cx="0" cy="3303302"/>
          </a:xfrm>
          <a:prstGeom prst="line">
            <a:avLst/>
          </a:prstGeom>
          <a:ln w="12700">
            <a:solidFill>
              <a:srgbClr val="FABDBA"/>
            </a:solidFill>
          </a:ln>
        </p:spPr>
        <p:style>
          <a:lnRef idx="1">
            <a:schemeClr val="accent1"/>
          </a:lnRef>
          <a:fillRef idx="0">
            <a:schemeClr val="accent1"/>
          </a:fillRef>
          <a:effectRef idx="0">
            <a:schemeClr val="accent1"/>
          </a:effectRef>
          <a:fontRef idx="minor">
            <a:schemeClr val="tx1"/>
          </a:fontRef>
        </p:style>
      </p:cxnSp>
      <p:pic>
        <p:nvPicPr>
          <p:cNvPr id="21" name="微笑阳光">
            <a:hlinkClick r:id="" action="ppaction://media"/>
            <a:extLst>
              <a:ext uri="{FF2B5EF4-FFF2-40B4-BE49-F238E27FC236}">
                <a16:creationId xmlns:a16="http://schemas.microsoft.com/office/drawing/2014/main" id="{7F80D180-34B3-4CEA-9888-9F40F588BFA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32288" y="6553200"/>
            <a:ext cx="609600" cy="609600"/>
          </a:xfrm>
          <a:prstGeom prst="rect">
            <a:avLst/>
          </a:prstGeom>
        </p:spPr>
      </p:pic>
      <p:sp>
        <p:nvSpPr>
          <p:cNvPr id="22" name="文本框 21">
            <a:extLst>
              <a:ext uri="{FF2B5EF4-FFF2-40B4-BE49-F238E27FC236}">
                <a16:creationId xmlns:a16="http://schemas.microsoft.com/office/drawing/2014/main" id="{C3D63538-FF64-4C93-860E-53A71B452DC7}"/>
              </a:ext>
            </a:extLst>
          </p:cNvPr>
          <p:cNvSpPr txBox="1"/>
          <p:nvPr/>
        </p:nvSpPr>
        <p:spPr>
          <a:xfrm>
            <a:off x="4486636" y="5603846"/>
            <a:ext cx="461665" cy="679508"/>
          </a:xfrm>
          <a:prstGeom prst="rect">
            <a:avLst/>
          </a:prstGeom>
          <a:noFill/>
        </p:spPr>
        <p:txBody>
          <a:bodyPr vert="eaVert" wrap="square" rtlCol="0">
            <a:spAutoFit/>
          </a:bodyPr>
          <a:lstStyle/>
          <a:p>
            <a:pPr algn="dist"/>
            <a:r>
              <a:rPr lang="zh-CN" altLang="en-US" b="1" dirty="0">
                <a:solidFill>
                  <a:schemeClr val="bg2">
                    <a:lumMod val="50000"/>
                  </a:schemeClr>
                </a:solidFill>
                <a:latin typeface="+mj-ea"/>
                <a:ea typeface="+mj-ea"/>
              </a:rPr>
              <a:t>以上</a:t>
            </a:r>
          </a:p>
        </p:txBody>
      </p:sp>
    </p:spTree>
    <p:extLst>
      <p:ext uri="{BB962C8B-B14F-4D97-AF65-F5344CB8AC3E}">
        <p14:creationId xmlns:p14="http://schemas.microsoft.com/office/powerpoint/2010/main" val="16459323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722FE51-7FAE-443C-B3F0-AB2D3F6476AF}"/>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a:extLst>
              <a:ext uri="{FF2B5EF4-FFF2-40B4-BE49-F238E27FC236}">
                <a16:creationId xmlns:a16="http://schemas.microsoft.com/office/drawing/2014/main" id="{18ADBA07-EC00-4EE6-BC85-E2A1D322D908}"/>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p:cNvGrpSpPr/>
          <p:nvPr/>
        </p:nvGrpSpPr>
        <p:grpSpPr>
          <a:xfrm>
            <a:off x="2915218" y="1785930"/>
            <a:ext cx="7685313" cy="465118"/>
            <a:chOff x="3002037" y="1465798"/>
            <a:chExt cx="7067433" cy="369332"/>
          </a:xfrm>
          <a:noFill/>
        </p:grpSpPr>
        <p:sp>
          <p:nvSpPr>
            <p:cNvPr id="14" name="矩形 13"/>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7" name="TextBox 16"/>
            <p:cNvSpPr txBox="1"/>
            <p:nvPr/>
          </p:nvSpPr>
          <p:spPr>
            <a:xfrm>
              <a:off x="3033223" y="1474123"/>
              <a:ext cx="5688633"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针对智能合约的漏洞检测有很多种方法</a:t>
              </a:r>
            </a:p>
          </p:txBody>
        </p:sp>
      </p:grpSp>
      <p:sp>
        <p:nvSpPr>
          <p:cNvPr id="21" name="TextBox 20"/>
          <p:cNvSpPr txBox="1"/>
          <p:nvPr/>
        </p:nvSpPr>
        <p:spPr>
          <a:xfrm>
            <a:off x="2915219" y="2494940"/>
            <a:ext cx="7685312" cy="2294987"/>
          </a:xfrm>
          <a:prstGeom prst="rect">
            <a:avLst/>
          </a:prstGeom>
          <a:noFill/>
        </p:spPr>
        <p:txBody>
          <a:bodyPr wrap="square" lIns="91440" tIns="45720" rIns="91440" bIns="45720" rtlCol="0">
            <a:spAutoFit/>
          </a:bodyPr>
          <a:lstStyle/>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静态程序分析</a:t>
            </a:r>
            <a:endParaRPr lang="en-US" altLang="zh-CN" sz="1600" dirty="0">
              <a:solidFill>
                <a:schemeClr val="dk2">
                  <a:lumMod val="100000"/>
                </a:schemeClr>
              </a:solidFill>
              <a:cs typeface="+mn-ea"/>
              <a:sym typeface="+mn-lt"/>
            </a:endParaRPr>
          </a:p>
          <a:p>
            <a:pPr marL="742950" lvl="1"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符号执行</a:t>
            </a:r>
            <a:r>
              <a:rPr lang="en-US" altLang="zh-CN" sz="1600" dirty="0">
                <a:solidFill>
                  <a:schemeClr val="dk2">
                    <a:lumMod val="100000"/>
                  </a:schemeClr>
                </a:solidFill>
                <a:cs typeface="+mn-ea"/>
                <a:sym typeface="+mn-lt"/>
              </a:rPr>
              <a:t>	</a:t>
            </a:r>
            <a:r>
              <a:rPr lang="en-US" altLang="zh-CN" sz="1600" dirty="0" err="1">
                <a:solidFill>
                  <a:schemeClr val="dk2">
                    <a:lumMod val="100000"/>
                  </a:schemeClr>
                </a:solidFill>
                <a:cs typeface="+mn-ea"/>
                <a:sym typeface="+mn-lt"/>
              </a:rPr>
              <a:t>oyente</a:t>
            </a:r>
            <a:endParaRPr lang="en-US" altLang="zh-CN" sz="1600" dirty="0">
              <a:solidFill>
                <a:schemeClr val="dk2">
                  <a:lumMod val="100000"/>
                </a:schemeClr>
              </a:solidFill>
              <a:cs typeface="+mn-ea"/>
              <a:sym typeface="+mn-lt"/>
            </a:endParaRPr>
          </a:p>
          <a:p>
            <a:pPr marL="742950" lvl="1"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语义分析</a:t>
            </a:r>
            <a:r>
              <a:rPr lang="en-US" altLang="zh-CN" sz="1600" dirty="0">
                <a:solidFill>
                  <a:schemeClr val="dk2">
                    <a:lumMod val="100000"/>
                  </a:schemeClr>
                </a:solidFill>
                <a:cs typeface="+mn-ea"/>
                <a:sym typeface="+mn-lt"/>
              </a:rPr>
              <a:t>	</a:t>
            </a:r>
            <a:r>
              <a:rPr lang="en-US" altLang="zh-CN" sz="1600" dirty="0" err="1">
                <a:solidFill>
                  <a:schemeClr val="dk2">
                    <a:lumMod val="100000"/>
                  </a:schemeClr>
                </a:solidFill>
                <a:cs typeface="+mn-ea"/>
                <a:sym typeface="+mn-lt"/>
              </a:rPr>
              <a:t>securify</a:t>
            </a:r>
            <a:endParaRPr lang="zh-CN" altLang="en-US" sz="1600" dirty="0">
              <a:solidFill>
                <a:schemeClr val="dk2">
                  <a:lumMod val="100000"/>
                </a:schemeClr>
              </a:solidFill>
              <a:cs typeface="+mn-ea"/>
              <a:sym typeface="+mn-lt"/>
            </a:endParaRPr>
          </a:p>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动态程序分析</a:t>
            </a:r>
            <a:endParaRPr lang="en-US" altLang="zh-CN" sz="1600" dirty="0">
              <a:solidFill>
                <a:schemeClr val="dk2">
                  <a:lumMod val="100000"/>
                </a:schemeClr>
              </a:solidFill>
              <a:cs typeface="+mn-ea"/>
              <a:sym typeface="+mn-lt"/>
            </a:endParaRPr>
          </a:p>
          <a:p>
            <a:pPr marL="742950" lvl="1"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模糊测试</a:t>
            </a:r>
            <a:r>
              <a:rPr lang="en-US" altLang="zh-CN" sz="1600" dirty="0">
                <a:solidFill>
                  <a:schemeClr val="dk2">
                    <a:lumMod val="100000"/>
                  </a:schemeClr>
                </a:solidFill>
                <a:cs typeface="+mn-ea"/>
                <a:sym typeface="+mn-lt"/>
              </a:rPr>
              <a:t>	</a:t>
            </a:r>
            <a:r>
              <a:rPr lang="en-US" altLang="zh-CN" sz="1600" dirty="0" err="1">
                <a:solidFill>
                  <a:schemeClr val="dk2">
                    <a:lumMod val="100000"/>
                  </a:schemeClr>
                </a:solidFill>
                <a:cs typeface="+mn-ea"/>
                <a:sym typeface="+mn-lt"/>
              </a:rPr>
              <a:t>contractFuzzer</a:t>
            </a:r>
            <a:endParaRPr lang="en-US" altLang="zh-CN" sz="1600" dirty="0">
              <a:solidFill>
                <a:schemeClr val="dk2">
                  <a:lumMod val="100000"/>
                </a:schemeClr>
              </a:solidFill>
              <a:cs typeface="+mn-ea"/>
              <a:sym typeface="+mn-lt"/>
            </a:endParaRPr>
          </a:p>
          <a:p>
            <a:pPr marL="742950" lvl="1"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动态污点分析</a:t>
            </a:r>
            <a:r>
              <a:rPr lang="en-US" altLang="zh-CN" sz="1600" dirty="0">
                <a:solidFill>
                  <a:schemeClr val="dk2">
                    <a:lumMod val="100000"/>
                  </a:schemeClr>
                </a:solidFill>
                <a:cs typeface="+mn-ea"/>
                <a:sym typeface="+mn-lt"/>
              </a:rPr>
              <a:t>     </a:t>
            </a:r>
            <a:r>
              <a:rPr lang="en-US" altLang="zh-CN" sz="1600" dirty="0" err="1">
                <a:solidFill>
                  <a:schemeClr val="dk2">
                    <a:lumMod val="100000"/>
                  </a:schemeClr>
                </a:solidFill>
                <a:cs typeface="+mn-ea"/>
                <a:sym typeface="+mn-lt"/>
              </a:rPr>
              <a:t>easyflow</a:t>
            </a:r>
            <a:endParaRPr lang="zh-CN" altLang="en-US" sz="1600" dirty="0">
              <a:solidFill>
                <a:schemeClr val="dk2">
                  <a:lumMod val="100000"/>
                </a:schemeClr>
              </a:solidFill>
              <a:cs typeface="+mn-ea"/>
              <a:sym typeface="+mn-lt"/>
            </a:endParaRPr>
          </a:p>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形式化方法</a:t>
            </a:r>
            <a:endParaRPr lang="en-US" altLang="zh-CN" sz="1600" dirty="0">
              <a:solidFill>
                <a:schemeClr val="dk2">
                  <a:lumMod val="100000"/>
                </a:schemeClr>
              </a:solidFill>
              <a:cs typeface="+mn-ea"/>
              <a:sym typeface="+mn-lt"/>
            </a:endParaRPr>
          </a:p>
        </p:txBody>
      </p:sp>
      <p:sp>
        <p:nvSpPr>
          <p:cNvPr id="3" name="减号 2">
            <a:extLst>
              <a:ext uri="{FF2B5EF4-FFF2-40B4-BE49-F238E27FC236}">
                <a16:creationId xmlns:a16="http://schemas.microsoft.com/office/drawing/2014/main" id="{8E9C97A3-1ACC-4348-9C98-E4EF76A969C2}"/>
              </a:ext>
            </a:extLst>
          </p:cNvPr>
          <p:cNvSpPr/>
          <p:nvPr/>
        </p:nvSpPr>
        <p:spPr>
          <a:xfrm>
            <a:off x="2724841" y="2216977"/>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2" name="组合 31">
            <a:extLst>
              <a:ext uri="{FF2B5EF4-FFF2-40B4-BE49-F238E27FC236}">
                <a16:creationId xmlns:a16="http://schemas.microsoft.com/office/drawing/2014/main" id="{BED80A6A-83AA-4D19-A207-AAFE11355C4F}"/>
              </a:ext>
            </a:extLst>
          </p:cNvPr>
          <p:cNvGrpSpPr/>
          <p:nvPr/>
        </p:nvGrpSpPr>
        <p:grpSpPr>
          <a:xfrm>
            <a:off x="503383" y="181250"/>
            <a:ext cx="2605882" cy="1190548"/>
            <a:chOff x="503383" y="181250"/>
            <a:chExt cx="2605882" cy="1190548"/>
          </a:xfrm>
        </p:grpSpPr>
        <p:pic>
          <p:nvPicPr>
            <p:cNvPr id="33" name="图片 32">
              <a:extLst>
                <a:ext uri="{FF2B5EF4-FFF2-40B4-BE49-F238E27FC236}">
                  <a16:creationId xmlns:a16="http://schemas.microsoft.com/office/drawing/2014/main" id="{372AE48F-2729-4560-A35E-293688B05580}"/>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34" name="文本框 33">
              <a:extLst>
                <a:ext uri="{FF2B5EF4-FFF2-40B4-BE49-F238E27FC236}">
                  <a16:creationId xmlns:a16="http://schemas.microsoft.com/office/drawing/2014/main" id="{FDE74DBA-E364-4EFF-9091-E6118E610C03}"/>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grpSp>
    </p:spTree>
    <p:extLst>
      <p:ext uri="{BB962C8B-B14F-4D97-AF65-F5344CB8AC3E}">
        <p14:creationId xmlns:p14="http://schemas.microsoft.com/office/powerpoint/2010/main" val="17400283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12" presetClass="entr" presetSubtype="4" fill="hold" grpId="0" nodeType="withEffect">
                                  <p:stCondLst>
                                    <p:cond delay="0"/>
                                  </p:stCondLst>
                                  <p:iterate type="lt">
                                    <p:tmPct val="5983"/>
                                  </p:iterate>
                                  <p:childTnLst>
                                    <p:set>
                                      <p:cBhvr>
                                        <p:cTn id="9" dur="1" fill="hold">
                                          <p:stCondLst>
                                            <p:cond delay="0"/>
                                          </p:stCondLst>
                                        </p:cTn>
                                        <p:tgtEl>
                                          <p:spTgt spid="21"/>
                                        </p:tgtEl>
                                        <p:attrNameLst>
                                          <p:attrName>style.visibility</p:attrName>
                                        </p:attrNameLst>
                                      </p:cBhvr>
                                      <p:to>
                                        <p:strVal val="visible"/>
                                      </p:to>
                                    </p:set>
                                    <p:anim calcmode="lin" valueType="num">
                                      <p:cBhvr additive="base">
                                        <p:cTn id="10" dur="300"/>
                                        <p:tgtEl>
                                          <p:spTgt spid="21"/>
                                        </p:tgtEl>
                                        <p:attrNameLst>
                                          <p:attrName>ppt_y</p:attrName>
                                        </p:attrNameLst>
                                      </p:cBhvr>
                                      <p:tavLst>
                                        <p:tav tm="0">
                                          <p:val>
                                            <p:strVal val="#ppt_y+#ppt_h*1.125000"/>
                                          </p:val>
                                        </p:tav>
                                        <p:tav tm="100000">
                                          <p:val>
                                            <p:strVal val="#ppt_y"/>
                                          </p:val>
                                        </p:tav>
                                      </p:tavLst>
                                    </p:anim>
                                    <p:animEffect transition="in" filter="wipe(up)">
                                      <p:cBhvr>
                                        <p:cTn id="11"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722FE51-7FAE-443C-B3F0-AB2D3F6476AF}"/>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a:extLst>
              <a:ext uri="{FF2B5EF4-FFF2-40B4-BE49-F238E27FC236}">
                <a16:creationId xmlns:a16="http://schemas.microsoft.com/office/drawing/2014/main" id="{18ADBA07-EC00-4EE6-BC85-E2A1D322D908}"/>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p:cNvGrpSpPr/>
          <p:nvPr/>
        </p:nvGrpSpPr>
        <p:grpSpPr>
          <a:xfrm>
            <a:off x="2915218" y="1785930"/>
            <a:ext cx="7685313" cy="465118"/>
            <a:chOff x="3002037" y="1465798"/>
            <a:chExt cx="7067433" cy="369332"/>
          </a:xfrm>
          <a:noFill/>
        </p:grpSpPr>
        <p:sp>
          <p:nvSpPr>
            <p:cNvPr id="14" name="矩形 13"/>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7" name="TextBox 16"/>
            <p:cNvSpPr txBox="1"/>
            <p:nvPr/>
          </p:nvSpPr>
          <p:spPr>
            <a:xfrm>
              <a:off x="3033223" y="1474123"/>
              <a:ext cx="5688633"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基于静态语义分析的智能合约安全检测的特点</a:t>
              </a:r>
            </a:p>
          </p:txBody>
        </p:sp>
      </p:grpSp>
      <p:sp>
        <p:nvSpPr>
          <p:cNvPr id="21" name="TextBox 20"/>
          <p:cNvSpPr txBox="1"/>
          <p:nvPr/>
        </p:nvSpPr>
        <p:spPr>
          <a:xfrm>
            <a:off x="2915219" y="2494940"/>
            <a:ext cx="7685312" cy="1014637"/>
          </a:xfrm>
          <a:prstGeom prst="rect">
            <a:avLst/>
          </a:prstGeom>
          <a:noFill/>
        </p:spPr>
        <p:txBody>
          <a:bodyPr wrap="square" lIns="91440" tIns="45720" rIns="91440" bIns="45720" rtlCol="0">
            <a:spAutoFit/>
          </a:bodyPr>
          <a:lstStyle/>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执行速度快，模式匹配</a:t>
            </a:r>
            <a:endParaRPr lang="en-US" altLang="zh-CN" sz="1600" dirty="0">
              <a:solidFill>
                <a:schemeClr val="dk2">
                  <a:lumMod val="100000"/>
                </a:schemeClr>
              </a:solidFill>
              <a:cs typeface="+mn-ea"/>
              <a:sym typeface="+mn-lt"/>
            </a:endParaRPr>
          </a:p>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能够迅速响应新的漏洞，因为这种审计方法大都以插件形式开发，比如出现了一个新的漏洞，那么我们可以快速地提交新的匹配模式</a:t>
            </a:r>
            <a:endParaRPr lang="en-US" altLang="zh-CN" sz="1600" dirty="0">
              <a:solidFill>
                <a:schemeClr val="dk2">
                  <a:lumMod val="100000"/>
                </a:schemeClr>
              </a:solidFill>
              <a:cs typeface="+mn-ea"/>
              <a:sym typeface="+mn-lt"/>
            </a:endParaRPr>
          </a:p>
        </p:txBody>
      </p:sp>
      <p:sp>
        <p:nvSpPr>
          <p:cNvPr id="3" name="减号 2">
            <a:extLst>
              <a:ext uri="{FF2B5EF4-FFF2-40B4-BE49-F238E27FC236}">
                <a16:creationId xmlns:a16="http://schemas.microsoft.com/office/drawing/2014/main" id="{8E9C97A3-1ACC-4348-9C98-E4EF76A969C2}"/>
              </a:ext>
            </a:extLst>
          </p:cNvPr>
          <p:cNvSpPr/>
          <p:nvPr/>
        </p:nvSpPr>
        <p:spPr>
          <a:xfrm>
            <a:off x="2724841" y="2216977"/>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372AE48F-2729-4560-A35E-293688B05580}"/>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grpSp>
        <p:nvGrpSpPr>
          <p:cNvPr id="2" name="组合 1">
            <a:extLst>
              <a:ext uri="{FF2B5EF4-FFF2-40B4-BE49-F238E27FC236}">
                <a16:creationId xmlns:a16="http://schemas.microsoft.com/office/drawing/2014/main" id="{4B50D32B-CEFC-49E9-97A4-D2E69F584F42}"/>
              </a:ext>
            </a:extLst>
          </p:cNvPr>
          <p:cNvGrpSpPr/>
          <p:nvPr/>
        </p:nvGrpSpPr>
        <p:grpSpPr>
          <a:xfrm>
            <a:off x="1849619" y="2501550"/>
            <a:ext cx="918840" cy="794122"/>
            <a:chOff x="1849619" y="2501550"/>
            <a:chExt cx="918840" cy="794122"/>
          </a:xfrm>
        </p:grpSpPr>
        <p:sp>
          <p:nvSpPr>
            <p:cNvPr id="12" name="等腰三角形 2">
              <a:extLst>
                <a:ext uri="{FF2B5EF4-FFF2-40B4-BE49-F238E27FC236}">
                  <a16:creationId xmlns:a16="http://schemas.microsoft.com/office/drawing/2014/main" id="{24422DF4-A010-4D2A-A3B8-1ED0272CD389}"/>
                </a:ext>
              </a:extLst>
            </p:cNvPr>
            <p:cNvSpPr/>
            <p:nvPr/>
          </p:nvSpPr>
          <p:spPr bwMode="auto">
            <a:xfrm rot="2747878">
              <a:off x="1911978" y="2439191"/>
              <a:ext cx="794122" cy="918840"/>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3"/>
            </a:solidFill>
            <a:ln w="44450">
              <a:noFill/>
            </a:ln>
          </p:spPr>
          <p:txBody>
            <a:bodyPr wrap="none" lIns="91440" tIns="45720" rIns="91440" bIns="45720" anchor="ctr"/>
            <a:lstStyle/>
            <a:p>
              <a:pPr algn="ctr"/>
              <a:endParaRPr lang="zh-CN" altLang="en-US" sz="1467" kern="0" dirty="0">
                <a:solidFill>
                  <a:srgbClr val="FFFFFF"/>
                </a:solidFill>
                <a:cs typeface="+mn-ea"/>
                <a:sym typeface="+mn-lt"/>
              </a:endParaRPr>
            </a:p>
          </p:txBody>
        </p:sp>
        <p:sp>
          <p:nvSpPr>
            <p:cNvPr id="15" name="文本框 14">
              <a:extLst>
                <a:ext uri="{FF2B5EF4-FFF2-40B4-BE49-F238E27FC236}">
                  <a16:creationId xmlns:a16="http://schemas.microsoft.com/office/drawing/2014/main" id="{FD2F1FEC-2E5C-48FB-A04F-D2290FD2D160}"/>
                </a:ext>
              </a:extLst>
            </p:cNvPr>
            <p:cNvSpPr txBox="1"/>
            <p:nvPr/>
          </p:nvSpPr>
          <p:spPr>
            <a:xfrm>
              <a:off x="1926077" y="2730276"/>
              <a:ext cx="765923" cy="461665"/>
            </a:xfrm>
            <a:prstGeom prst="rect">
              <a:avLst/>
            </a:prstGeom>
            <a:noFill/>
          </p:spPr>
          <p:txBody>
            <a:bodyPr vert="horz" wrap="square" rtlCol="0">
              <a:spAutoFit/>
            </a:bodyPr>
            <a:lstStyle/>
            <a:p>
              <a:r>
                <a:rPr lang="zh-CN" altLang="en-US" sz="2400" dirty="0">
                  <a:solidFill>
                    <a:schemeClr val="bg1"/>
                  </a:solidFill>
                  <a:latin typeface="庞门正道标题体" panose="02010600030101010101" pitchFamily="2" charset="-122"/>
                  <a:ea typeface="庞门正道标题体" panose="02010600030101010101" pitchFamily="2" charset="-122"/>
                </a:rPr>
                <a:t>优点</a:t>
              </a:r>
            </a:p>
          </p:txBody>
        </p:sp>
      </p:grpSp>
      <p:grpSp>
        <p:nvGrpSpPr>
          <p:cNvPr id="18" name="组合 17">
            <a:extLst>
              <a:ext uri="{FF2B5EF4-FFF2-40B4-BE49-F238E27FC236}">
                <a16:creationId xmlns:a16="http://schemas.microsoft.com/office/drawing/2014/main" id="{85944350-0CB5-4B56-B5F3-B5D8E7773ABE}"/>
              </a:ext>
            </a:extLst>
          </p:cNvPr>
          <p:cNvGrpSpPr/>
          <p:nvPr/>
        </p:nvGrpSpPr>
        <p:grpSpPr>
          <a:xfrm>
            <a:off x="1849618" y="3993909"/>
            <a:ext cx="918840" cy="794122"/>
            <a:chOff x="1849619" y="2501550"/>
            <a:chExt cx="918840" cy="794122"/>
          </a:xfrm>
        </p:grpSpPr>
        <p:sp>
          <p:nvSpPr>
            <p:cNvPr id="19" name="等腰三角形 2">
              <a:extLst>
                <a:ext uri="{FF2B5EF4-FFF2-40B4-BE49-F238E27FC236}">
                  <a16:creationId xmlns:a16="http://schemas.microsoft.com/office/drawing/2014/main" id="{2CA889C5-FE99-42E5-9F2B-86D94E8E99AE}"/>
                </a:ext>
              </a:extLst>
            </p:cNvPr>
            <p:cNvSpPr/>
            <p:nvPr/>
          </p:nvSpPr>
          <p:spPr bwMode="auto">
            <a:xfrm rot="2747878">
              <a:off x="1911978" y="2439191"/>
              <a:ext cx="794122" cy="918840"/>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3"/>
            </a:solidFill>
            <a:ln w="44450">
              <a:noFill/>
            </a:ln>
          </p:spPr>
          <p:txBody>
            <a:bodyPr wrap="none" lIns="91440" tIns="45720" rIns="91440" bIns="45720" anchor="ctr"/>
            <a:lstStyle/>
            <a:p>
              <a:pPr algn="ctr"/>
              <a:endParaRPr lang="zh-CN" altLang="en-US" sz="1467" kern="0" dirty="0">
                <a:solidFill>
                  <a:srgbClr val="FFFFFF"/>
                </a:solidFill>
                <a:cs typeface="+mn-ea"/>
                <a:sym typeface="+mn-lt"/>
              </a:endParaRPr>
            </a:p>
          </p:txBody>
        </p:sp>
        <p:sp>
          <p:nvSpPr>
            <p:cNvPr id="20" name="文本框 19">
              <a:extLst>
                <a:ext uri="{FF2B5EF4-FFF2-40B4-BE49-F238E27FC236}">
                  <a16:creationId xmlns:a16="http://schemas.microsoft.com/office/drawing/2014/main" id="{6270F474-445B-4266-836B-2DA02285FB6A}"/>
                </a:ext>
              </a:extLst>
            </p:cNvPr>
            <p:cNvSpPr txBox="1"/>
            <p:nvPr/>
          </p:nvSpPr>
          <p:spPr>
            <a:xfrm>
              <a:off x="1926077" y="2730276"/>
              <a:ext cx="765923" cy="461665"/>
            </a:xfrm>
            <a:prstGeom prst="rect">
              <a:avLst/>
            </a:prstGeom>
            <a:noFill/>
          </p:spPr>
          <p:txBody>
            <a:bodyPr vert="horz" wrap="square" rtlCol="0">
              <a:spAutoFit/>
            </a:bodyPr>
            <a:lstStyle/>
            <a:p>
              <a:r>
                <a:rPr lang="zh-CN" altLang="en-US" sz="2400" dirty="0">
                  <a:solidFill>
                    <a:schemeClr val="bg1"/>
                  </a:solidFill>
                  <a:latin typeface="庞门正道标题体" panose="02010600030101010101" pitchFamily="2" charset="-122"/>
                  <a:ea typeface="庞门正道标题体" panose="02010600030101010101" pitchFamily="2" charset="-122"/>
                </a:rPr>
                <a:t>缺点</a:t>
              </a:r>
            </a:p>
          </p:txBody>
        </p:sp>
      </p:grpSp>
      <p:sp>
        <p:nvSpPr>
          <p:cNvPr id="22" name="TextBox 20">
            <a:extLst>
              <a:ext uri="{FF2B5EF4-FFF2-40B4-BE49-F238E27FC236}">
                <a16:creationId xmlns:a16="http://schemas.microsoft.com/office/drawing/2014/main" id="{BCCB6F60-C860-49E1-B341-162916A56F86}"/>
              </a:ext>
            </a:extLst>
          </p:cNvPr>
          <p:cNvSpPr txBox="1"/>
          <p:nvPr/>
        </p:nvSpPr>
        <p:spPr>
          <a:xfrm>
            <a:off x="2915216" y="4150211"/>
            <a:ext cx="7685312" cy="1339341"/>
          </a:xfrm>
          <a:prstGeom prst="rect">
            <a:avLst/>
          </a:prstGeom>
          <a:noFill/>
        </p:spPr>
        <p:txBody>
          <a:bodyPr wrap="square" lIns="91440" tIns="45720" rIns="91440" bIns="45720" rtlCol="0">
            <a:spAutoFit/>
          </a:bodyPr>
          <a:lstStyle/>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以太坊上有超过一半的智能合约是不开源的，只能得到字节码，对字节码进行模式匹配比较困难。</a:t>
            </a:r>
            <a:endParaRPr lang="en-US" altLang="zh-CN" sz="1600" dirty="0">
              <a:solidFill>
                <a:schemeClr val="dk2">
                  <a:lumMod val="100000"/>
                </a:schemeClr>
              </a:solidFill>
              <a:cs typeface="+mn-ea"/>
              <a:sym typeface="+mn-lt"/>
            </a:endParaRPr>
          </a:p>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漏报率高，因为智能合约里的一些函数、特征变化性比较高。</a:t>
            </a:r>
            <a:endParaRPr lang="en-US" altLang="zh-CN" sz="1600" dirty="0">
              <a:solidFill>
                <a:schemeClr val="dk2">
                  <a:lumMod val="100000"/>
                </a:schemeClr>
              </a:solidFill>
              <a:cs typeface="+mn-ea"/>
              <a:sym typeface="+mn-lt"/>
            </a:endParaRPr>
          </a:p>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误报率高。</a:t>
            </a:r>
            <a:endParaRPr lang="en-US" altLang="zh-CN" sz="1600" dirty="0">
              <a:solidFill>
                <a:schemeClr val="dk2">
                  <a:lumMod val="100000"/>
                </a:schemeClr>
              </a:solidFill>
              <a:cs typeface="+mn-ea"/>
              <a:sym typeface="+mn-lt"/>
            </a:endParaRPr>
          </a:p>
        </p:txBody>
      </p:sp>
      <p:sp>
        <p:nvSpPr>
          <p:cNvPr id="23" name="文本框 22">
            <a:extLst>
              <a:ext uri="{FF2B5EF4-FFF2-40B4-BE49-F238E27FC236}">
                <a16:creationId xmlns:a16="http://schemas.microsoft.com/office/drawing/2014/main" id="{9B8BAD1B-3F21-495D-82E3-DEFCAF690FD7}"/>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spTree>
    <p:extLst>
      <p:ext uri="{BB962C8B-B14F-4D97-AF65-F5344CB8AC3E}">
        <p14:creationId xmlns:p14="http://schemas.microsoft.com/office/powerpoint/2010/main" val="24267790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12" presetClass="entr" presetSubtype="4" fill="hold" grpId="0" nodeType="withEffect">
                                  <p:stCondLst>
                                    <p:cond delay="0"/>
                                  </p:stCondLst>
                                  <p:iterate type="lt">
                                    <p:tmPct val="5983"/>
                                  </p:iterate>
                                  <p:childTnLst>
                                    <p:set>
                                      <p:cBhvr>
                                        <p:cTn id="9" dur="1" fill="hold">
                                          <p:stCondLst>
                                            <p:cond delay="0"/>
                                          </p:stCondLst>
                                        </p:cTn>
                                        <p:tgtEl>
                                          <p:spTgt spid="21"/>
                                        </p:tgtEl>
                                        <p:attrNameLst>
                                          <p:attrName>style.visibility</p:attrName>
                                        </p:attrNameLst>
                                      </p:cBhvr>
                                      <p:to>
                                        <p:strVal val="visible"/>
                                      </p:to>
                                    </p:set>
                                    <p:anim calcmode="lin" valueType="num">
                                      <p:cBhvr additive="base">
                                        <p:cTn id="10" dur="300"/>
                                        <p:tgtEl>
                                          <p:spTgt spid="21"/>
                                        </p:tgtEl>
                                        <p:attrNameLst>
                                          <p:attrName>ppt_y</p:attrName>
                                        </p:attrNameLst>
                                      </p:cBhvr>
                                      <p:tavLst>
                                        <p:tav tm="0">
                                          <p:val>
                                            <p:strVal val="#ppt_y+#ppt_h*1.125000"/>
                                          </p:val>
                                        </p:tav>
                                        <p:tav tm="100000">
                                          <p:val>
                                            <p:strVal val="#ppt_y"/>
                                          </p:val>
                                        </p:tav>
                                      </p:tavLst>
                                    </p:anim>
                                    <p:animEffect transition="in" filter="wipe(up)">
                                      <p:cBhvr>
                                        <p:cTn id="11" dur="300"/>
                                        <p:tgtEl>
                                          <p:spTgt spid="21"/>
                                        </p:tgtEl>
                                      </p:cBhvr>
                                    </p:animEffect>
                                  </p:childTnLst>
                                </p:cTn>
                              </p:par>
                              <p:par>
                                <p:cTn id="12" presetID="12" presetClass="entr" presetSubtype="4" fill="hold" grpId="0" nodeType="withEffect">
                                  <p:stCondLst>
                                    <p:cond delay="0"/>
                                  </p:stCondLst>
                                  <p:iterate type="lt">
                                    <p:tmPct val="5983"/>
                                  </p:iterate>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300"/>
                                        <p:tgtEl>
                                          <p:spTgt spid="22"/>
                                        </p:tgtEl>
                                        <p:attrNameLst>
                                          <p:attrName>ppt_y</p:attrName>
                                        </p:attrNameLst>
                                      </p:cBhvr>
                                      <p:tavLst>
                                        <p:tav tm="0">
                                          <p:val>
                                            <p:strVal val="#ppt_y+#ppt_h*1.125000"/>
                                          </p:val>
                                        </p:tav>
                                        <p:tav tm="100000">
                                          <p:val>
                                            <p:strVal val="#ppt_y"/>
                                          </p:val>
                                        </p:tav>
                                      </p:tavLst>
                                    </p:anim>
                                    <p:animEffect transition="in" filter="wipe(up)">
                                      <p:cBhvr>
                                        <p:cTn id="15"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722FE51-7FAE-443C-B3F0-AB2D3F6476AF}"/>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a:extLst>
              <a:ext uri="{FF2B5EF4-FFF2-40B4-BE49-F238E27FC236}">
                <a16:creationId xmlns:a16="http://schemas.microsoft.com/office/drawing/2014/main" id="{18ADBA07-EC00-4EE6-BC85-E2A1D322D908}"/>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p:cNvGrpSpPr/>
          <p:nvPr/>
        </p:nvGrpSpPr>
        <p:grpSpPr>
          <a:xfrm>
            <a:off x="2915218" y="1785930"/>
            <a:ext cx="7685313" cy="465118"/>
            <a:chOff x="3002037" y="1465798"/>
            <a:chExt cx="7067433" cy="369332"/>
          </a:xfrm>
          <a:noFill/>
        </p:grpSpPr>
        <p:sp>
          <p:nvSpPr>
            <p:cNvPr id="14" name="矩形 13"/>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7" name="TextBox 16"/>
            <p:cNvSpPr txBox="1"/>
            <p:nvPr/>
          </p:nvSpPr>
          <p:spPr>
            <a:xfrm>
              <a:off x="3033223" y="1474123"/>
              <a:ext cx="5688633"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模式匹配</a:t>
              </a:r>
            </a:p>
          </p:txBody>
        </p:sp>
      </p:grpSp>
      <p:sp>
        <p:nvSpPr>
          <p:cNvPr id="21" name="TextBox 20"/>
          <p:cNvSpPr txBox="1"/>
          <p:nvPr/>
        </p:nvSpPr>
        <p:spPr>
          <a:xfrm>
            <a:off x="2915219" y="2494940"/>
            <a:ext cx="7685312" cy="2294987"/>
          </a:xfrm>
          <a:prstGeom prst="rect">
            <a:avLst/>
          </a:prstGeom>
          <a:noFill/>
        </p:spPr>
        <p:txBody>
          <a:bodyPr wrap="square" lIns="91440" tIns="45720" rIns="91440" bIns="45720" rtlCol="0">
            <a:spAutoFit/>
          </a:bodyPr>
          <a:lstStyle/>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模式，就是通过对经常性的事务抽象出特定的规律，再通过这种特定的规律去解决经常性的问题。</a:t>
            </a:r>
            <a:endParaRPr lang="en-US" altLang="zh-CN" sz="1600" dirty="0">
              <a:solidFill>
                <a:schemeClr val="dk2">
                  <a:lumMod val="100000"/>
                </a:schemeClr>
              </a:solidFill>
              <a:cs typeface="+mn-ea"/>
              <a:sym typeface="+mn-lt"/>
            </a:endParaRPr>
          </a:p>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模式匹配就是通过输入抽象出的模式和待匹配的事务，来计算模式定义的事务是否存在。</a:t>
            </a:r>
            <a:endParaRPr lang="en-US" altLang="zh-CN" sz="1600" dirty="0">
              <a:solidFill>
                <a:schemeClr val="dk2">
                  <a:lumMod val="100000"/>
                </a:schemeClr>
              </a:solidFill>
              <a:cs typeface="+mn-ea"/>
              <a:sym typeface="+mn-lt"/>
            </a:endParaRPr>
          </a:p>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采用基于模式匹配的漏洞检测方式，首先安全分析人员会对很多智能合约漏洞的源码或语义转换后的语义代码深入挖掘，抽象建模出漏洞的一般的规律，然后再利用抽象建模后的代码模式实现对智能合约的漏洞检测。</a:t>
            </a:r>
          </a:p>
        </p:txBody>
      </p:sp>
      <p:sp>
        <p:nvSpPr>
          <p:cNvPr id="3" name="减号 2">
            <a:extLst>
              <a:ext uri="{FF2B5EF4-FFF2-40B4-BE49-F238E27FC236}">
                <a16:creationId xmlns:a16="http://schemas.microsoft.com/office/drawing/2014/main" id="{8E9C97A3-1ACC-4348-9C98-E4EF76A969C2}"/>
              </a:ext>
            </a:extLst>
          </p:cNvPr>
          <p:cNvSpPr/>
          <p:nvPr/>
        </p:nvSpPr>
        <p:spPr>
          <a:xfrm>
            <a:off x="2724841" y="2216977"/>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372AE48F-2729-4560-A35E-293688B05580}"/>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12" name="文本框 11">
            <a:extLst>
              <a:ext uri="{FF2B5EF4-FFF2-40B4-BE49-F238E27FC236}">
                <a16:creationId xmlns:a16="http://schemas.microsoft.com/office/drawing/2014/main" id="{39C63026-D431-459E-ABF7-6BC009018696}"/>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spTree>
    <p:extLst>
      <p:ext uri="{BB962C8B-B14F-4D97-AF65-F5344CB8AC3E}">
        <p14:creationId xmlns:p14="http://schemas.microsoft.com/office/powerpoint/2010/main" val="39784380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12" presetClass="entr" presetSubtype="4" fill="hold" grpId="0" nodeType="withEffect">
                                  <p:stCondLst>
                                    <p:cond delay="0"/>
                                  </p:stCondLst>
                                  <p:iterate type="lt">
                                    <p:tmPct val="5983"/>
                                  </p:iterate>
                                  <p:childTnLst>
                                    <p:set>
                                      <p:cBhvr>
                                        <p:cTn id="9" dur="1" fill="hold">
                                          <p:stCondLst>
                                            <p:cond delay="0"/>
                                          </p:stCondLst>
                                        </p:cTn>
                                        <p:tgtEl>
                                          <p:spTgt spid="21"/>
                                        </p:tgtEl>
                                        <p:attrNameLst>
                                          <p:attrName>style.visibility</p:attrName>
                                        </p:attrNameLst>
                                      </p:cBhvr>
                                      <p:to>
                                        <p:strVal val="visible"/>
                                      </p:to>
                                    </p:set>
                                    <p:anim calcmode="lin" valueType="num">
                                      <p:cBhvr additive="base">
                                        <p:cTn id="10" dur="300"/>
                                        <p:tgtEl>
                                          <p:spTgt spid="21"/>
                                        </p:tgtEl>
                                        <p:attrNameLst>
                                          <p:attrName>ppt_y</p:attrName>
                                        </p:attrNameLst>
                                      </p:cBhvr>
                                      <p:tavLst>
                                        <p:tav tm="0">
                                          <p:val>
                                            <p:strVal val="#ppt_y+#ppt_h*1.125000"/>
                                          </p:val>
                                        </p:tav>
                                        <p:tav tm="100000">
                                          <p:val>
                                            <p:strVal val="#ppt_y"/>
                                          </p:val>
                                        </p:tav>
                                      </p:tavLst>
                                    </p:anim>
                                    <p:animEffect transition="in" filter="wipe(up)">
                                      <p:cBhvr>
                                        <p:cTn id="11"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722FE51-7FAE-443C-B3F0-AB2D3F6476AF}"/>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a:extLst>
              <a:ext uri="{FF2B5EF4-FFF2-40B4-BE49-F238E27FC236}">
                <a16:creationId xmlns:a16="http://schemas.microsoft.com/office/drawing/2014/main" id="{18ADBA07-EC00-4EE6-BC85-E2A1D322D908}"/>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p:cNvGrpSpPr/>
          <p:nvPr/>
        </p:nvGrpSpPr>
        <p:grpSpPr>
          <a:xfrm>
            <a:off x="2915218" y="1785930"/>
            <a:ext cx="7685313" cy="465118"/>
            <a:chOff x="3002037" y="1465798"/>
            <a:chExt cx="7067433" cy="369332"/>
          </a:xfrm>
          <a:noFill/>
        </p:grpSpPr>
        <p:sp>
          <p:nvSpPr>
            <p:cNvPr id="14" name="矩形 13"/>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7" name="TextBox 16"/>
            <p:cNvSpPr txBox="1"/>
            <p:nvPr/>
          </p:nvSpPr>
          <p:spPr>
            <a:xfrm>
              <a:off x="3033223" y="1474123"/>
              <a:ext cx="5688633"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字符串匹配</a:t>
              </a:r>
            </a:p>
          </p:txBody>
        </p:sp>
      </p:grpSp>
      <p:sp>
        <p:nvSpPr>
          <p:cNvPr id="21" name="TextBox 20"/>
          <p:cNvSpPr txBox="1"/>
          <p:nvPr/>
        </p:nvSpPr>
        <p:spPr>
          <a:xfrm>
            <a:off x="2915219" y="2494940"/>
            <a:ext cx="7685312" cy="1654812"/>
          </a:xfrm>
          <a:prstGeom prst="rect">
            <a:avLst/>
          </a:prstGeom>
          <a:noFill/>
        </p:spPr>
        <p:txBody>
          <a:bodyPr wrap="square" lIns="91440" tIns="45720" rIns="91440" bIns="45720" rtlCol="0">
            <a:spAutoFit/>
          </a:bodyPr>
          <a:lstStyle/>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字符串匹配按照匹配方式主要分为三种：无通配符的字符串匹配、含有通配符的字符串匹配和近似的字符串匹配。</a:t>
            </a:r>
            <a:endParaRPr lang="en-US" altLang="zh-CN" sz="1600" dirty="0">
              <a:solidFill>
                <a:schemeClr val="dk2">
                  <a:lumMod val="100000"/>
                </a:schemeClr>
              </a:solidFill>
              <a:cs typeface="+mn-ea"/>
              <a:sym typeface="+mn-lt"/>
            </a:endParaRPr>
          </a:p>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基于无通配符的字符串匹配算法有很多，比较流行的算法有ＫＭＰ算法、ＢＭ算法、Ｓｕｎｄａｙ算法等，其字符串匹配的过程都是将模式字符串与正文部分字符串进行逐个字符的匹配。</a:t>
            </a:r>
          </a:p>
        </p:txBody>
      </p:sp>
      <p:sp>
        <p:nvSpPr>
          <p:cNvPr id="3" name="减号 2">
            <a:extLst>
              <a:ext uri="{FF2B5EF4-FFF2-40B4-BE49-F238E27FC236}">
                <a16:creationId xmlns:a16="http://schemas.microsoft.com/office/drawing/2014/main" id="{8E9C97A3-1ACC-4348-9C98-E4EF76A969C2}"/>
              </a:ext>
            </a:extLst>
          </p:cNvPr>
          <p:cNvSpPr/>
          <p:nvPr/>
        </p:nvSpPr>
        <p:spPr>
          <a:xfrm>
            <a:off x="2724841" y="2216977"/>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372AE48F-2729-4560-A35E-293688B05580}"/>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sp>
        <p:nvSpPr>
          <p:cNvPr id="20" name="文本框 19">
            <a:extLst>
              <a:ext uri="{FF2B5EF4-FFF2-40B4-BE49-F238E27FC236}">
                <a16:creationId xmlns:a16="http://schemas.microsoft.com/office/drawing/2014/main" id="{E40C5130-FB8D-4EAA-A174-F57535AB4FE2}"/>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spTree>
    <p:extLst>
      <p:ext uri="{BB962C8B-B14F-4D97-AF65-F5344CB8AC3E}">
        <p14:creationId xmlns:p14="http://schemas.microsoft.com/office/powerpoint/2010/main" val="171695880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12" presetClass="entr" presetSubtype="4" fill="hold" grpId="0" nodeType="withEffect">
                                  <p:stCondLst>
                                    <p:cond delay="0"/>
                                  </p:stCondLst>
                                  <p:iterate type="lt">
                                    <p:tmPct val="5983"/>
                                  </p:iterate>
                                  <p:childTnLst>
                                    <p:set>
                                      <p:cBhvr>
                                        <p:cTn id="9" dur="1" fill="hold">
                                          <p:stCondLst>
                                            <p:cond delay="0"/>
                                          </p:stCondLst>
                                        </p:cTn>
                                        <p:tgtEl>
                                          <p:spTgt spid="21"/>
                                        </p:tgtEl>
                                        <p:attrNameLst>
                                          <p:attrName>style.visibility</p:attrName>
                                        </p:attrNameLst>
                                      </p:cBhvr>
                                      <p:to>
                                        <p:strVal val="visible"/>
                                      </p:to>
                                    </p:set>
                                    <p:anim calcmode="lin" valueType="num">
                                      <p:cBhvr additive="base">
                                        <p:cTn id="10" dur="300"/>
                                        <p:tgtEl>
                                          <p:spTgt spid="21"/>
                                        </p:tgtEl>
                                        <p:attrNameLst>
                                          <p:attrName>ppt_y</p:attrName>
                                        </p:attrNameLst>
                                      </p:cBhvr>
                                      <p:tavLst>
                                        <p:tav tm="0">
                                          <p:val>
                                            <p:strVal val="#ppt_y+#ppt_h*1.125000"/>
                                          </p:val>
                                        </p:tav>
                                        <p:tav tm="100000">
                                          <p:val>
                                            <p:strVal val="#ppt_y"/>
                                          </p:val>
                                        </p:tav>
                                      </p:tavLst>
                                    </p:anim>
                                    <p:animEffect transition="in" filter="wipe(up)">
                                      <p:cBhvr>
                                        <p:cTn id="11"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722FE51-7FAE-443C-B3F0-AB2D3F6476AF}"/>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a:extLst>
              <a:ext uri="{FF2B5EF4-FFF2-40B4-BE49-F238E27FC236}">
                <a16:creationId xmlns:a16="http://schemas.microsoft.com/office/drawing/2014/main" id="{18ADBA07-EC00-4EE6-BC85-E2A1D322D908}"/>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p:cNvGrpSpPr/>
          <p:nvPr/>
        </p:nvGrpSpPr>
        <p:grpSpPr>
          <a:xfrm>
            <a:off x="2637634" y="942615"/>
            <a:ext cx="7685313" cy="465118"/>
            <a:chOff x="3002037" y="1465798"/>
            <a:chExt cx="7067433" cy="369332"/>
          </a:xfrm>
          <a:noFill/>
        </p:grpSpPr>
        <p:sp>
          <p:nvSpPr>
            <p:cNvPr id="14" name="矩形 13"/>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7" name="TextBox 16"/>
            <p:cNvSpPr txBox="1"/>
            <p:nvPr/>
          </p:nvSpPr>
          <p:spPr>
            <a:xfrm>
              <a:off x="3033223" y="1474123"/>
              <a:ext cx="5688633"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Ｓｕｎｄａｙ算法</a:t>
              </a:r>
            </a:p>
          </p:txBody>
        </p:sp>
      </p:grpSp>
      <p:sp>
        <p:nvSpPr>
          <p:cNvPr id="21" name="TextBox 20"/>
          <p:cNvSpPr txBox="1"/>
          <p:nvPr/>
        </p:nvSpPr>
        <p:spPr>
          <a:xfrm>
            <a:off x="2287529" y="3828421"/>
            <a:ext cx="7685312" cy="2294987"/>
          </a:xfrm>
          <a:prstGeom prst="rect">
            <a:avLst/>
          </a:prstGeom>
          <a:noFill/>
        </p:spPr>
        <p:txBody>
          <a:bodyPr wrap="square" lIns="91440" tIns="45720" rIns="91440" bIns="45720" rtlCol="0">
            <a:spAutoFit/>
          </a:bodyPr>
          <a:lstStyle/>
          <a:p>
            <a:pPr>
              <a:lnSpc>
                <a:spcPct val="130000"/>
              </a:lnSpc>
            </a:pPr>
            <a:r>
              <a:rPr lang="zh-CN" altLang="en-US" sz="1600" dirty="0">
                <a:solidFill>
                  <a:schemeClr val="dk2">
                    <a:lumMod val="100000"/>
                  </a:schemeClr>
                </a:solidFill>
                <a:cs typeface="+mn-ea"/>
                <a:sym typeface="+mn-lt"/>
              </a:rPr>
              <a:t>Ｓｕｎｄａｙ算法从前往后一一执行字符匹配，当字符匹配失败则关注正文字符串中参与匹配的部分的最后一位字符的下一位字符：</a:t>
            </a:r>
          </a:p>
          <a:p>
            <a:pPr marL="742950" lvl="1"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如果该字符不存在于模式字符串中，则位移时需要跳过该字符，即向右移动位数＝模式串长度＋１</a:t>
            </a:r>
          </a:p>
          <a:p>
            <a:pPr marL="742950" lvl="1"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如果该字符存在于模式字符串中，其向右移动位数＝模式串长度－该字符最右出现的位置（以０开始计数）＝模式字符串中该字符最右出现的位置到尾部的距离</a:t>
            </a:r>
            <a:r>
              <a:rPr lang="en-US" altLang="zh-CN" sz="1600" dirty="0">
                <a:solidFill>
                  <a:schemeClr val="dk2">
                    <a:lumMod val="100000"/>
                  </a:schemeClr>
                </a:solidFill>
                <a:cs typeface="+mn-ea"/>
                <a:sym typeface="+mn-lt"/>
              </a:rPr>
              <a:t>+1</a:t>
            </a:r>
            <a:endParaRPr lang="zh-CN" altLang="en-US" sz="1600" dirty="0">
              <a:solidFill>
                <a:schemeClr val="dk2">
                  <a:lumMod val="100000"/>
                </a:schemeClr>
              </a:solidFill>
              <a:cs typeface="+mn-ea"/>
              <a:sym typeface="+mn-lt"/>
            </a:endParaRPr>
          </a:p>
        </p:txBody>
      </p:sp>
      <p:sp>
        <p:nvSpPr>
          <p:cNvPr id="3" name="减号 2">
            <a:extLst>
              <a:ext uri="{FF2B5EF4-FFF2-40B4-BE49-F238E27FC236}">
                <a16:creationId xmlns:a16="http://schemas.microsoft.com/office/drawing/2014/main" id="{8E9C97A3-1ACC-4348-9C98-E4EF76A969C2}"/>
              </a:ext>
            </a:extLst>
          </p:cNvPr>
          <p:cNvSpPr/>
          <p:nvPr/>
        </p:nvSpPr>
        <p:spPr>
          <a:xfrm>
            <a:off x="2447257" y="1373662"/>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372AE48F-2729-4560-A35E-293688B05580}"/>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pic>
        <p:nvPicPr>
          <p:cNvPr id="5" name="图片 4">
            <a:extLst>
              <a:ext uri="{FF2B5EF4-FFF2-40B4-BE49-F238E27FC236}">
                <a16:creationId xmlns:a16="http://schemas.microsoft.com/office/drawing/2014/main" id="{2236589B-178B-4F1F-A956-B7EFE18ABE81}"/>
              </a:ext>
            </a:extLst>
          </p:cNvPr>
          <p:cNvPicPr>
            <a:picLocks noChangeAspect="1"/>
          </p:cNvPicPr>
          <p:nvPr/>
        </p:nvPicPr>
        <p:blipFill rotWithShape="1">
          <a:blip r:embed="rId5">
            <a:extLst>
              <a:ext uri="{28A0092B-C50C-407E-A947-70E740481C1C}">
                <a14:useLocalDpi xmlns:a14="http://schemas.microsoft.com/office/drawing/2010/main" val="0"/>
              </a:ext>
            </a:extLst>
          </a:blip>
          <a:srcRect b="16382"/>
          <a:stretch/>
        </p:blipFill>
        <p:spPr>
          <a:xfrm>
            <a:off x="1044312" y="1842848"/>
            <a:ext cx="5318066" cy="1186732"/>
          </a:xfrm>
          <a:prstGeom prst="rect">
            <a:avLst/>
          </a:prstGeom>
        </p:spPr>
      </p:pic>
      <p:pic>
        <p:nvPicPr>
          <p:cNvPr id="7" name="图片 6">
            <a:extLst>
              <a:ext uri="{FF2B5EF4-FFF2-40B4-BE49-F238E27FC236}">
                <a16:creationId xmlns:a16="http://schemas.microsoft.com/office/drawing/2014/main" id="{D451BDB0-5BA9-4760-B02A-40700BAE9C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914314"/>
            <a:ext cx="5370429" cy="1115265"/>
          </a:xfrm>
          <a:prstGeom prst="rect">
            <a:avLst/>
          </a:prstGeom>
        </p:spPr>
      </p:pic>
      <p:sp>
        <p:nvSpPr>
          <p:cNvPr id="8" name="文本框 7">
            <a:extLst>
              <a:ext uri="{FF2B5EF4-FFF2-40B4-BE49-F238E27FC236}">
                <a16:creationId xmlns:a16="http://schemas.microsoft.com/office/drawing/2014/main" id="{29F9C467-B01B-4A24-BE56-34486938D328}"/>
              </a:ext>
            </a:extLst>
          </p:cNvPr>
          <p:cNvSpPr txBox="1"/>
          <p:nvPr/>
        </p:nvSpPr>
        <p:spPr>
          <a:xfrm>
            <a:off x="2093602" y="3128540"/>
            <a:ext cx="2031325" cy="369332"/>
          </a:xfrm>
          <a:prstGeom prst="rect">
            <a:avLst/>
          </a:prstGeom>
          <a:noFill/>
        </p:spPr>
        <p:txBody>
          <a:bodyPr wrap="none" rtlCol="0">
            <a:spAutoFit/>
          </a:bodyPr>
          <a:lstStyle/>
          <a:p>
            <a:r>
              <a:rPr lang="zh-CN" altLang="en-US" dirty="0">
                <a:solidFill>
                  <a:schemeClr val="dk2">
                    <a:lumMod val="100000"/>
                  </a:schemeClr>
                </a:solidFill>
                <a:cs typeface="+mn-ea"/>
                <a:sym typeface="+mn-lt"/>
              </a:rPr>
              <a:t>第一次字符串匹配</a:t>
            </a:r>
            <a:endParaRPr lang="zh-CN" altLang="en-US" dirty="0"/>
          </a:p>
        </p:txBody>
      </p:sp>
      <p:sp>
        <p:nvSpPr>
          <p:cNvPr id="18" name="文本框 17">
            <a:extLst>
              <a:ext uri="{FF2B5EF4-FFF2-40B4-BE49-F238E27FC236}">
                <a16:creationId xmlns:a16="http://schemas.microsoft.com/office/drawing/2014/main" id="{1ABCC88E-62D1-492E-BA9C-CD72031FCF77}"/>
              </a:ext>
            </a:extLst>
          </p:cNvPr>
          <p:cNvSpPr txBox="1"/>
          <p:nvPr/>
        </p:nvSpPr>
        <p:spPr>
          <a:xfrm>
            <a:off x="7380662" y="3128540"/>
            <a:ext cx="2031325" cy="369332"/>
          </a:xfrm>
          <a:prstGeom prst="rect">
            <a:avLst/>
          </a:prstGeom>
          <a:noFill/>
        </p:spPr>
        <p:txBody>
          <a:bodyPr wrap="none" rtlCol="0">
            <a:spAutoFit/>
          </a:bodyPr>
          <a:lstStyle/>
          <a:p>
            <a:r>
              <a:rPr lang="zh-CN" altLang="en-US" dirty="0">
                <a:solidFill>
                  <a:schemeClr val="dk2">
                    <a:lumMod val="100000"/>
                  </a:schemeClr>
                </a:solidFill>
                <a:cs typeface="+mn-ea"/>
                <a:sym typeface="+mn-lt"/>
              </a:rPr>
              <a:t>第二次字符串匹配</a:t>
            </a:r>
            <a:endParaRPr lang="zh-CN" altLang="en-US" dirty="0"/>
          </a:p>
        </p:txBody>
      </p:sp>
      <p:sp>
        <p:nvSpPr>
          <p:cNvPr id="19" name="文本框 18">
            <a:extLst>
              <a:ext uri="{FF2B5EF4-FFF2-40B4-BE49-F238E27FC236}">
                <a16:creationId xmlns:a16="http://schemas.microsoft.com/office/drawing/2014/main" id="{29970BEC-FF88-4A6B-9BFB-3385A040D123}"/>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spTree>
    <p:extLst>
      <p:ext uri="{BB962C8B-B14F-4D97-AF65-F5344CB8AC3E}">
        <p14:creationId xmlns:p14="http://schemas.microsoft.com/office/powerpoint/2010/main" val="25754620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12" presetClass="entr" presetSubtype="4" fill="hold" grpId="0" nodeType="withEffect">
                                  <p:stCondLst>
                                    <p:cond delay="0"/>
                                  </p:stCondLst>
                                  <p:iterate type="lt">
                                    <p:tmPct val="5983"/>
                                  </p:iterate>
                                  <p:childTnLst>
                                    <p:set>
                                      <p:cBhvr>
                                        <p:cTn id="9" dur="1" fill="hold">
                                          <p:stCondLst>
                                            <p:cond delay="0"/>
                                          </p:stCondLst>
                                        </p:cTn>
                                        <p:tgtEl>
                                          <p:spTgt spid="21"/>
                                        </p:tgtEl>
                                        <p:attrNameLst>
                                          <p:attrName>style.visibility</p:attrName>
                                        </p:attrNameLst>
                                      </p:cBhvr>
                                      <p:to>
                                        <p:strVal val="visible"/>
                                      </p:to>
                                    </p:set>
                                    <p:anim calcmode="lin" valueType="num">
                                      <p:cBhvr additive="base">
                                        <p:cTn id="10" dur="300"/>
                                        <p:tgtEl>
                                          <p:spTgt spid="21"/>
                                        </p:tgtEl>
                                        <p:attrNameLst>
                                          <p:attrName>ppt_y</p:attrName>
                                        </p:attrNameLst>
                                      </p:cBhvr>
                                      <p:tavLst>
                                        <p:tav tm="0">
                                          <p:val>
                                            <p:strVal val="#ppt_y+#ppt_h*1.125000"/>
                                          </p:val>
                                        </p:tav>
                                        <p:tav tm="100000">
                                          <p:val>
                                            <p:strVal val="#ppt_y"/>
                                          </p:val>
                                        </p:tav>
                                      </p:tavLst>
                                    </p:anim>
                                    <p:animEffect transition="in" filter="wipe(up)">
                                      <p:cBhvr>
                                        <p:cTn id="11"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722FE51-7FAE-443C-B3F0-AB2D3F6476AF}"/>
              </a:ext>
            </a:extLst>
          </p:cNvPr>
          <p:cNvSpPr/>
          <p:nvPr/>
        </p:nvSpPr>
        <p:spPr>
          <a:xfrm>
            <a:off x="367740" y="220045"/>
            <a:ext cx="11524890" cy="6443932"/>
          </a:xfrm>
          <a:prstGeom prst="roundRect">
            <a:avLst>
              <a:gd name="adj" fmla="val 3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a:extLst>
              <a:ext uri="{FF2B5EF4-FFF2-40B4-BE49-F238E27FC236}">
                <a16:creationId xmlns:a16="http://schemas.microsoft.com/office/drawing/2014/main" id="{18ADBA07-EC00-4EE6-BC85-E2A1D322D908}"/>
              </a:ext>
            </a:extLst>
          </p:cNvPr>
          <p:cNvSpPr/>
          <p:nvPr/>
        </p:nvSpPr>
        <p:spPr>
          <a:xfrm>
            <a:off x="367740" y="227704"/>
            <a:ext cx="11524890" cy="6443932"/>
          </a:xfrm>
          <a:prstGeom prst="roundRect">
            <a:avLst>
              <a:gd name="adj" fmla="val 3012"/>
            </a:avLst>
          </a:prstGeom>
          <a:blipFill dpi="0" rotWithShape="1">
            <a:blip r:embed="rId3">
              <a:alphaModFix amt="18000"/>
            </a:blip>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p:cNvGrpSpPr/>
          <p:nvPr/>
        </p:nvGrpSpPr>
        <p:grpSpPr>
          <a:xfrm>
            <a:off x="2915218" y="1785930"/>
            <a:ext cx="7685313" cy="465118"/>
            <a:chOff x="3002037" y="1465798"/>
            <a:chExt cx="7067433" cy="369332"/>
          </a:xfrm>
          <a:noFill/>
        </p:grpSpPr>
        <p:sp>
          <p:nvSpPr>
            <p:cNvPr id="14" name="矩形 13"/>
            <p:cNvSpPr/>
            <p:nvPr/>
          </p:nvSpPr>
          <p:spPr bwMode="auto">
            <a:xfrm>
              <a:off x="3002037" y="1465798"/>
              <a:ext cx="7067433" cy="369332"/>
            </a:xfrm>
            <a:prstGeom prst="rect">
              <a:avLst/>
            </a:prstGeom>
            <a:grpFill/>
            <a:ln w="4445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3">
                <a:cs typeface="+mn-ea"/>
                <a:sym typeface="+mn-lt"/>
              </a:endParaRPr>
            </a:p>
          </p:txBody>
        </p:sp>
        <p:sp>
          <p:nvSpPr>
            <p:cNvPr id="17" name="TextBox 16"/>
            <p:cNvSpPr txBox="1"/>
            <p:nvPr/>
          </p:nvSpPr>
          <p:spPr>
            <a:xfrm>
              <a:off x="3033223" y="1474123"/>
              <a:ext cx="5688633" cy="333953"/>
            </a:xfrm>
            <a:prstGeom prst="rect">
              <a:avLst/>
            </a:prstGeom>
            <a:grpFill/>
            <a:ln w="44450">
              <a:noFill/>
            </a:ln>
          </p:spPr>
          <p:txBody>
            <a:bodyPr wrap="square" rtlCol="0">
              <a:spAutoFit/>
            </a:bodyPr>
            <a:lstStyle/>
            <a:p>
              <a:r>
                <a:rPr lang="zh-CN" altLang="en-US" sz="2133" dirty="0">
                  <a:solidFill>
                    <a:schemeClr val="dk2"/>
                  </a:solidFill>
                  <a:cs typeface="+mn-ea"/>
                  <a:sym typeface="+mn-lt"/>
                </a:rPr>
                <a:t>二进制代码模式匹配</a:t>
              </a:r>
            </a:p>
          </p:txBody>
        </p:sp>
      </p:grpSp>
      <p:sp>
        <p:nvSpPr>
          <p:cNvPr id="21" name="TextBox 20"/>
          <p:cNvSpPr txBox="1"/>
          <p:nvPr/>
        </p:nvSpPr>
        <p:spPr>
          <a:xfrm>
            <a:off x="2915219" y="2494940"/>
            <a:ext cx="7685312" cy="1974900"/>
          </a:xfrm>
          <a:prstGeom prst="rect">
            <a:avLst/>
          </a:prstGeom>
          <a:noFill/>
        </p:spPr>
        <p:txBody>
          <a:bodyPr wrap="square" lIns="91440" tIns="45720" rIns="91440" bIns="45720" rtlCol="0">
            <a:spAutoFit/>
          </a:bodyPr>
          <a:lstStyle/>
          <a:p>
            <a:pPr>
              <a:lnSpc>
                <a:spcPct val="130000"/>
              </a:lnSpc>
            </a:pPr>
            <a:r>
              <a:rPr lang="zh-CN" altLang="en-US" sz="1600" dirty="0">
                <a:solidFill>
                  <a:schemeClr val="dk2">
                    <a:lumMod val="100000"/>
                  </a:schemeClr>
                </a:solidFill>
                <a:cs typeface="+mn-ea"/>
                <a:sym typeface="+mn-lt"/>
              </a:rPr>
              <a:t>二进制代码模式匹配依次通过反汇编、反编译和模式匹配检测三个阶段执行。</a:t>
            </a:r>
            <a:endParaRPr lang="en-US" altLang="zh-CN" sz="1600" dirty="0">
              <a:solidFill>
                <a:schemeClr val="dk2">
                  <a:lumMod val="100000"/>
                </a:schemeClr>
              </a:solidFill>
              <a:cs typeface="+mn-ea"/>
              <a:sym typeface="+mn-lt"/>
            </a:endParaRPr>
          </a:p>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在反汇编阶段，智能合约字节码可以使用以太坊虚拟机编译成汇编代码。</a:t>
            </a:r>
            <a:endParaRPr lang="en-US" altLang="zh-CN" sz="1600" dirty="0">
              <a:solidFill>
                <a:schemeClr val="dk2">
                  <a:lumMod val="100000"/>
                </a:schemeClr>
              </a:solidFill>
              <a:cs typeface="+mn-ea"/>
              <a:sym typeface="+mn-lt"/>
            </a:endParaRPr>
          </a:p>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由于汇编语言不利于进行代码分析和理解，因此汇编代码再通过反编译转换成语义代码，采用的语义语言中存在丰富的语义和属性信息。</a:t>
            </a:r>
            <a:endParaRPr lang="en-US" altLang="zh-CN" sz="1600" dirty="0">
              <a:solidFill>
                <a:schemeClr val="dk2">
                  <a:lumMod val="100000"/>
                </a:schemeClr>
              </a:solidFill>
              <a:cs typeface="+mn-ea"/>
              <a:sym typeface="+mn-lt"/>
            </a:endParaRPr>
          </a:p>
          <a:p>
            <a:pPr marL="285750" indent="-285750">
              <a:lnSpc>
                <a:spcPct val="130000"/>
              </a:lnSpc>
              <a:buFont typeface="Arial" panose="020B0604020202020204" pitchFamily="34" charset="0"/>
              <a:buChar char="•"/>
            </a:pPr>
            <a:r>
              <a:rPr lang="zh-CN" altLang="en-US" sz="1600" dirty="0">
                <a:solidFill>
                  <a:schemeClr val="dk2">
                    <a:lumMod val="100000"/>
                  </a:schemeClr>
                </a:solidFill>
                <a:cs typeface="+mn-ea"/>
                <a:sym typeface="+mn-lt"/>
              </a:rPr>
              <a:t>在模式检测阶段，根据事先用语义语言建模好的漏洞模式匹配反编译后的语义代码，来检测代码漏洞。</a:t>
            </a:r>
            <a:endParaRPr lang="en-US" altLang="zh-CN" sz="1600" dirty="0">
              <a:solidFill>
                <a:schemeClr val="dk2">
                  <a:lumMod val="100000"/>
                </a:schemeClr>
              </a:solidFill>
              <a:cs typeface="+mn-ea"/>
              <a:sym typeface="+mn-lt"/>
            </a:endParaRPr>
          </a:p>
        </p:txBody>
      </p:sp>
      <p:sp>
        <p:nvSpPr>
          <p:cNvPr id="3" name="减号 2">
            <a:extLst>
              <a:ext uri="{FF2B5EF4-FFF2-40B4-BE49-F238E27FC236}">
                <a16:creationId xmlns:a16="http://schemas.microsoft.com/office/drawing/2014/main" id="{8E9C97A3-1ACC-4348-9C98-E4EF76A969C2}"/>
              </a:ext>
            </a:extLst>
          </p:cNvPr>
          <p:cNvSpPr/>
          <p:nvPr/>
        </p:nvSpPr>
        <p:spPr>
          <a:xfrm>
            <a:off x="2724841" y="2216977"/>
            <a:ext cx="2537270" cy="207583"/>
          </a:xfrm>
          <a:prstGeom prst="mathMinus">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372AE48F-2729-4560-A35E-293688B05580}"/>
              </a:ext>
            </a:extLst>
          </p:cNvPr>
          <p:cNvPicPr>
            <a:picLocks noChangeAspect="1"/>
          </p:cNvPicPr>
          <p:nvPr/>
        </p:nvPicPr>
        <p:blipFill rotWithShape="1">
          <a:blip r:embed="rId4">
            <a:extLst>
              <a:ext uri="{28A0092B-C50C-407E-A947-70E740481C1C}">
                <a14:useLocalDpi xmlns:a14="http://schemas.microsoft.com/office/drawing/2010/main" val="0"/>
              </a:ext>
            </a:extLst>
          </a:blip>
          <a:srcRect r="80470" b="71103"/>
          <a:stretch/>
        </p:blipFill>
        <p:spPr>
          <a:xfrm rot="4627719">
            <a:off x="788903" y="-104270"/>
            <a:ext cx="1190548" cy="1761588"/>
          </a:xfrm>
          <a:prstGeom prst="rect">
            <a:avLst/>
          </a:prstGeom>
        </p:spPr>
      </p:pic>
      <p:pic>
        <p:nvPicPr>
          <p:cNvPr id="4" name="图片 3">
            <a:extLst>
              <a:ext uri="{FF2B5EF4-FFF2-40B4-BE49-F238E27FC236}">
                <a16:creationId xmlns:a16="http://schemas.microsoft.com/office/drawing/2014/main" id="{80F1A16A-D056-45C5-9D5C-3007C6BD8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9265" y="4477499"/>
            <a:ext cx="6673042" cy="1550136"/>
          </a:xfrm>
          <a:prstGeom prst="rect">
            <a:avLst/>
          </a:prstGeom>
        </p:spPr>
      </p:pic>
      <p:sp>
        <p:nvSpPr>
          <p:cNvPr id="15" name="文本框 14">
            <a:extLst>
              <a:ext uri="{FF2B5EF4-FFF2-40B4-BE49-F238E27FC236}">
                <a16:creationId xmlns:a16="http://schemas.microsoft.com/office/drawing/2014/main" id="{5446FBBB-6737-43B2-9C25-E706AA3D3120}"/>
              </a:ext>
            </a:extLst>
          </p:cNvPr>
          <p:cNvSpPr txBox="1"/>
          <p:nvPr/>
        </p:nvSpPr>
        <p:spPr>
          <a:xfrm>
            <a:off x="1262606" y="474323"/>
            <a:ext cx="1846659" cy="369332"/>
          </a:xfrm>
          <a:prstGeom prst="rect">
            <a:avLst/>
          </a:prstGeom>
          <a:noFill/>
        </p:spPr>
        <p:txBody>
          <a:bodyPr vert="horz" wrap="square" rtlCol="0">
            <a:spAutoFit/>
          </a:bodyPr>
          <a:lstStyle/>
          <a:p>
            <a:pPr algn="dist"/>
            <a:r>
              <a:rPr lang="zh-CN" altLang="en-US" b="1" dirty="0">
                <a:solidFill>
                  <a:schemeClr val="tx1">
                    <a:lumMod val="50000"/>
                    <a:lumOff val="50000"/>
                  </a:schemeClr>
                </a:solidFill>
                <a:latin typeface="+mj-ea"/>
                <a:ea typeface="+mj-ea"/>
              </a:rPr>
              <a:t>基础知识概述</a:t>
            </a:r>
          </a:p>
        </p:txBody>
      </p:sp>
    </p:spTree>
    <p:extLst>
      <p:ext uri="{BB962C8B-B14F-4D97-AF65-F5344CB8AC3E}">
        <p14:creationId xmlns:p14="http://schemas.microsoft.com/office/powerpoint/2010/main" val="45283429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12" presetClass="entr" presetSubtype="4" fill="hold" grpId="0" nodeType="withEffect">
                                  <p:stCondLst>
                                    <p:cond delay="0"/>
                                  </p:stCondLst>
                                  <p:iterate type="lt">
                                    <p:tmPct val="5983"/>
                                  </p:iterate>
                                  <p:childTnLst>
                                    <p:set>
                                      <p:cBhvr>
                                        <p:cTn id="9" dur="1" fill="hold">
                                          <p:stCondLst>
                                            <p:cond delay="0"/>
                                          </p:stCondLst>
                                        </p:cTn>
                                        <p:tgtEl>
                                          <p:spTgt spid="21"/>
                                        </p:tgtEl>
                                        <p:attrNameLst>
                                          <p:attrName>style.visibility</p:attrName>
                                        </p:attrNameLst>
                                      </p:cBhvr>
                                      <p:to>
                                        <p:strVal val="visible"/>
                                      </p:to>
                                    </p:set>
                                    <p:anim calcmode="lin" valueType="num">
                                      <p:cBhvr additive="base">
                                        <p:cTn id="10" dur="300"/>
                                        <p:tgtEl>
                                          <p:spTgt spid="21"/>
                                        </p:tgtEl>
                                        <p:attrNameLst>
                                          <p:attrName>ppt_y</p:attrName>
                                        </p:attrNameLst>
                                      </p:cBhvr>
                                      <p:tavLst>
                                        <p:tav tm="0">
                                          <p:val>
                                            <p:strVal val="#ppt_y+#ppt_h*1.125000"/>
                                          </p:val>
                                        </p:tav>
                                        <p:tav tm="100000">
                                          <p:val>
                                            <p:strVal val="#ppt_y"/>
                                          </p:val>
                                        </p:tav>
                                      </p:tavLst>
                                    </p:anim>
                                    <p:animEffect transition="in" filter="wipe(up)">
                                      <p:cBhvr>
                                        <p:cTn id="11"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heme/theme1.xml><?xml version="1.0" encoding="utf-8"?>
<a:theme xmlns:a="http://schemas.openxmlformats.org/drawingml/2006/main" name="Office 主题​​">
  <a:themeElements>
    <a:clrScheme name="自定义 1">
      <a:dk1>
        <a:srgbClr val="000000"/>
      </a:dk1>
      <a:lt1>
        <a:srgbClr val="FFFFFF"/>
      </a:lt1>
      <a:dk2>
        <a:srgbClr val="778495"/>
      </a:dk2>
      <a:lt2>
        <a:srgbClr val="F0F0F0"/>
      </a:lt2>
      <a:accent1>
        <a:srgbClr val="0071CE"/>
      </a:accent1>
      <a:accent2>
        <a:srgbClr val="8691D5"/>
      </a:accent2>
      <a:accent3>
        <a:srgbClr val="A4CAE3"/>
      </a:accent3>
      <a:accent4>
        <a:srgbClr val="EA9C9A"/>
      </a:accent4>
      <a:accent5>
        <a:srgbClr val="A5A5A5"/>
      </a:accent5>
      <a:accent6>
        <a:srgbClr val="C9C9C9"/>
      </a:accent6>
      <a:hlink>
        <a:srgbClr val="0071CE"/>
      </a:hlink>
      <a:folHlink>
        <a:srgbClr val="BFBFBF"/>
      </a:folHlink>
    </a:clrScheme>
    <a:fontScheme name="nt24c0dn">
      <a:majorFont>
        <a:latin typeface="" panose="020F0302020204030204"/>
        <a:ea typeface="Source Han Sans K Light"/>
        <a:cs typeface=""/>
      </a:majorFont>
      <a:minorFont>
        <a:latin typeface="" panose="020F0502020204030204"/>
        <a:ea typeface="Source Han Sans K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1775</TotalTime>
  <Words>2184</Words>
  <Application>Microsoft Office PowerPoint</Application>
  <PresentationFormat>宽屏</PresentationFormat>
  <Paragraphs>212</Paragraphs>
  <Slides>31</Slides>
  <Notes>28</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Source Han Sans K Light</vt:lpstr>
      <vt:lpstr>庞门正道标题体</vt:lpstr>
      <vt:lpstr>字魂71号-御守锦书</vt:lpstr>
      <vt:lpstr>华光综艺_CNKI</vt:lpstr>
      <vt:lpstr>华光琥珀_CNKI</vt:lpstr>
      <vt:lpstr>Arial</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方 莹</cp:lastModifiedBy>
  <cp:revision>142</cp:revision>
  <dcterms:created xsi:type="dcterms:W3CDTF">2021-03-13T01:42:40Z</dcterms:created>
  <dcterms:modified xsi:type="dcterms:W3CDTF">2021-04-27T10:20:33Z</dcterms:modified>
</cp:coreProperties>
</file>